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728" r:id="rId1"/>
  </p:sldMasterIdLst>
  <p:notesMasterIdLst>
    <p:notesMasterId r:id="rId27"/>
  </p:notesMasterIdLst>
  <p:handoutMasterIdLst>
    <p:handoutMasterId r:id="rId28"/>
  </p:handoutMasterIdLst>
  <p:sldIdLst>
    <p:sldId id="263" r:id="rId2"/>
    <p:sldId id="264" r:id="rId3"/>
    <p:sldId id="269" r:id="rId4"/>
    <p:sldId id="273" r:id="rId5"/>
    <p:sldId id="282" r:id="rId6"/>
    <p:sldId id="283" r:id="rId7"/>
    <p:sldId id="284" r:id="rId8"/>
    <p:sldId id="285" r:id="rId9"/>
    <p:sldId id="286" r:id="rId10"/>
    <p:sldId id="274" r:id="rId11"/>
    <p:sldId id="279" r:id="rId12"/>
    <p:sldId id="266" r:id="rId13"/>
    <p:sldId id="267" r:id="rId14"/>
    <p:sldId id="289" r:id="rId15"/>
    <p:sldId id="288" r:id="rId16"/>
    <p:sldId id="275" r:id="rId17"/>
    <p:sldId id="278" r:id="rId18"/>
    <p:sldId id="268" r:id="rId19"/>
    <p:sldId id="280" r:id="rId20"/>
    <p:sldId id="281" r:id="rId21"/>
    <p:sldId id="290" r:id="rId22"/>
    <p:sldId id="270" r:id="rId23"/>
    <p:sldId id="276" r:id="rId24"/>
    <p:sldId id="271" r:id="rId25"/>
    <p:sldId id="272" r:id="rId26"/>
  </p:sldIdLst>
  <p:sldSz cx="9144000" cy="6858000" type="screen4x3"/>
  <p:notesSz cx="6858000" cy="9144000"/>
  <p:defaultTextStyle>
    <a:defPPr>
      <a:defRPr lang="it-IT"/>
    </a:defPPr>
    <a:lvl1pPr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728">
          <p15:clr>
            <a:srgbClr val="A4A3A4"/>
          </p15:clr>
        </p15:guide>
        <p15:guide id="3" orient="horz" pos="336">
          <p15:clr>
            <a:srgbClr val="A4A3A4"/>
          </p15:clr>
        </p15:guide>
        <p15:guide id="4" orient="horz" pos="552">
          <p15:clr>
            <a:srgbClr val="A4A3A4"/>
          </p15:clr>
        </p15:guide>
        <p15:guide id="5" orient="horz" pos="3984">
          <p15:clr>
            <a:srgbClr val="A4A3A4"/>
          </p15:clr>
        </p15:guide>
        <p15:guide id="6" pos="2880">
          <p15:clr>
            <a:srgbClr val="A4A3A4"/>
          </p15:clr>
        </p15:guide>
        <p15:guide id="7" pos="1484">
          <p15:clr>
            <a:srgbClr val="A4A3A4"/>
          </p15:clr>
        </p15:guide>
        <p15:guide id="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ederico" initials="f" lastIdx="4" clrIdx="0">
    <p:extLst>
      <p:ext uri="{19B8F6BF-5375-455C-9EA6-DF929625EA0E}">
        <p15:presenceInfo xmlns:p15="http://schemas.microsoft.com/office/powerpoint/2012/main" userId="5980202365fd31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0CED9"/>
    <a:srgbClr val="006778"/>
    <a:srgbClr val="AAC9B6"/>
    <a:srgbClr val="822433"/>
    <a:srgbClr val="830022"/>
    <a:srgbClr val="790022"/>
    <a:srgbClr val="7836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122" autoAdjust="0"/>
    <p:restoredTop sz="78333" autoAdjust="0"/>
  </p:normalViewPr>
  <p:slideViewPr>
    <p:cSldViewPr>
      <p:cViewPr varScale="1">
        <p:scale>
          <a:sx n="71" d="100"/>
          <a:sy n="71" d="100"/>
        </p:scale>
        <p:origin x="67" y="374"/>
      </p:cViewPr>
      <p:guideLst>
        <p:guide orient="horz" pos="2160"/>
        <p:guide orient="horz" pos="1728"/>
        <p:guide orient="horz" pos="336"/>
        <p:guide orient="horz" pos="552"/>
        <p:guide orient="horz" pos="3984"/>
        <p:guide pos="2880"/>
        <p:guide pos="1484"/>
        <p:guide/>
      </p:guideLst>
    </p:cSldViewPr>
  </p:slideViewPr>
  <p:outlineViewPr>
    <p:cViewPr>
      <p:scale>
        <a:sx n="66" d="100"/>
        <a:sy n="66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10" d="100"/>
          <a:sy n="110" d="100"/>
        </p:scale>
        <p:origin x="-1688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66B29FD-D7E6-478D-AE35-177247F5C7BE}" type="doc">
      <dgm:prSet loTypeId="urn:microsoft.com/office/officeart/2005/8/layout/hierarchy3" loCatId="hierarchy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0EA8B89E-EC37-45AB-BFD2-28001F3B609B}">
      <dgm:prSet/>
      <dgm:spPr/>
      <dgm:t>
        <a:bodyPr/>
        <a:lstStyle/>
        <a:p>
          <a:r>
            <a:rPr lang="en-US" noProof="0" dirty="0">
              <a:latin typeface="+mj-lt"/>
            </a:rPr>
            <a:t>Feasibility study and design of an algorithm  and a robot structure</a:t>
          </a:r>
        </a:p>
      </dgm:t>
    </dgm:pt>
    <dgm:pt modelId="{4E0941A0-8375-4D0D-BA8D-79D1DBA0652F}" type="parTrans" cxnId="{95FB5127-B763-4E9F-AFA6-481201C48DE4}">
      <dgm:prSet/>
      <dgm:spPr/>
      <dgm:t>
        <a:bodyPr/>
        <a:lstStyle/>
        <a:p>
          <a:endParaRPr lang="en-US"/>
        </a:p>
      </dgm:t>
    </dgm:pt>
    <dgm:pt modelId="{4214A9AE-A897-4899-B990-80700A4DDE62}" type="sibTrans" cxnId="{95FB5127-B763-4E9F-AFA6-481201C48DE4}">
      <dgm:prSet/>
      <dgm:spPr/>
      <dgm:t>
        <a:bodyPr/>
        <a:lstStyle/>
        <a:p>
          <a:endParaRPr lang="en-US"/>
        </a:p>
      </dgm:t>
    </dgm:pt>
    <dgm:pt modelId="{D1A5647D-E45F-4F4C-B19C-B4F2305C921B}">
      <dgm:prSet/>
      <dgm:spPr/>
      <dgm:t>
        <a:bodyPr/>
        <a:lstStyle/>
        <a:p>
          <a:r>
            <a:rPr lang="en-US" noProof="0" dirty="0">
              <a:latin typeface="+mj-lt"/>
            </a:rPr>
            <a:t>Simulation and control of the robot to prove the feasibility of the project </a:t>
          </a:r>
        </a:p>
      </dgm:t>
    </dgm:pt>
    <dgm:pt modelId="{0D04D950-2BDE-4903-A1A5-4C60C4796ED2}" type="parTrans" cxnId="{911B14DE-BCE8-4691-82DC-2230E0B94DBB}">
      <dgm:prSet/>
      <dgm:spPr/>
      <dgm:t>
        <a:bodyPr/>
        <a:lstStyle/>
        <a:p>
          <a:endParaRPr lang="en-US"/>
        </a:p>
      </dgm:t>
    </dgm:pt>
    <dgm:pt modelId="{567B3A0B-C8ED-4AF3-B3F6-977C066DCD41}" type="sibTrans" cxnId="{911B14DE-BCE8-4691-82DC-2230E0B94DBB}">
      <dgm:prSet/>
      <dgm:spPr/>
      <dgm:t>
        <a:bodyPr/>
        <a:lstStyle/>
        <a:p>
          <a:endParaRPr lang="en-US"/>
        </a:p>
      </dgm:t>
    </dgm:pt>
    <dgm:pt modelId="{196219D1-38C5-4B73-A75C-97BF7E342F10}" type="pres">
      <dgm:prSet presAssocID="{E66B29FD-D7E6-478D-AE35-177247F5C7BE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1F055DB-B678-472A-AB04-BD06B8656256}" type="pres">
      <dgm:prSet presAssocID="{0EA8B89E-EC37-45AB-BFD2-28001F3B609B}" presName="root" presStyleCnt="0"/>
      <dgm:spPr/>
    </dgm:pt>
    <dgm:pt modelId="{BE877793-2C2F-492B-8E9D-13299321D15B}" type="pres">
      <dgm:prSet presAssocID="{0EA8B89E-EC37-45AB-BFD2-28001F3B609B}" presName="rootComposite" presStyleCnt="0"/>
      <dgm:spPr/>
    </dgm:pt>
    <dgm:pt modelId="{80F5559A-5ED4-422D-AE52-F320A2436436}" type="pres">
      <dgm:prSet presAssocID="{0EA8B89E-EC37-45AB-BFD2-28001F3B609B}" presName="rootText" presStyleLbl="node1" presStyleIdx="0" presStyleCnt="2"/>
      <dgm:spPr/>
    </dgm:pt>
    <dgm:pt modelId="{430F92AB-18B5-494F-BB1E-987AD8B34B46}" type="pres">
      <dgm:prSet presAssocID="{0EA8B89E-EC37-45AB-BFD2-28001F3B609B}" presName="rootConnector" presStyleLbl="node1" presStyleIdx="0" presStyleCnt="2"/>
      <dgm:spPr/>
    </dgm:pt>
    <dgm:pt modelId="{11154610-BCCF-4682-8919-FDDAA1F3DE6C}" type="pres">
      <dgm:prSet presAssocID="{0EA8B89E-EC37-45AB-BFD2-28001F3B609B}" presName="childShape" presStyleCnt="0"/>
      <dgm:spPr/>
    </dgm:pt>
    <dgm:pt modelId="{F485753C-2909-44AF-A67E-F7A20294E020}" type="pres">
      <dgm:prSet presAssocID="{D1A5647D-E45F-4F4C-B19C-B4F2305C921B}" presName="root" presStyleCnt="0"/>
      <dgm:spPr/>
    </dgm:pt>
    <dgm:pt modelId="{C66D3E1B-D004-4856-9E29-7B95B56A6B9E}" type="pres">
      <dgm:prSet presAssocID="{D1A5647D-E45F-4F4C-B19C-B4F2305C921B}" presName="rootComposite" presStyleCnt="0"/>
      <dgm:spPr/>
    </dgm:pt>
    <dgm:pt modelId="{231FD808-B868-42AC-B3BD-7D0E5A99594C}" type="pres">
      <dgm:prSet presAssocID="{D1A5647D-E45F-4F4C-B19C-B4F2305C921B}" presName="rootText" presStyleLbl="node1" presStyleIdx="1" presStyleCnt="2"/>
      <dgm:spPr/>
    </dgm:pt>
    <dgm:pt modelId="{56005848-397A-4327-93C9-D0FE36C292CC}" type="pres">
      <dgm:prSet presAssocID="{D1A5647D-E45F-4F4C-B19C-B4F2305C921B}" presName="rootConnector" presStyleLbl="node1" presStyleIdx="1" presStyleCnt="2"/>
      <dgm:spPr/>
    </dgm:pt>
    <dgm:pt modelId="{C58C6F26-6BE1-4365-9FA4-A27BC3428DE3}" type="pres">
      <dgm:prSet presAssocID="{D1A5647D-E45F-4F4C-B19C-B4F2305C921B}" presName="childShape" presStyleCnt="0"/>
      <dgm:spPr/>
    </dgm:pt>
  </dgm:ptLst>
  <dgm:cxnLst>
    <dgm:cxn modelId="{59AC8221-7B18-46FD-8703-C2F807741E4F}" type="presOf" srcId="{D1A5647D-E45F-4F4C-B19C-B4F2305C921B}" destId="{56005848-397A-4327-93C9-D0FE36C292CC}" srcOrd="1" destOrd="0" presId="urn:microsoft.com/office/officeart/2005/8/layout/hierarchy3"/>
    <dgm:cxn modelId="{95FB5127-B763-4E9F-AFA6-481201C48DE4}" srcId="{E66B29FD-D7E6-478D-AE35-177247F5C7BE}" destId="{0EA8B89E-EC37-45AB-BFD2-28001F3B609B}" srcOrd="0" destOrd="0" parTransId="{4E0941A0-8375-4D0D-BA8D-79D1DBA0652F}" sibTransId="{4214A9AE-A897-4899-B990-80700A4DDE62}"/>
    <dgm:cxn modelId="{C08CDB32-06BC-4069-9EC7-C36BB8369E8D}" type="presOf" srcId="{D1A5647D-E45F-4F4C-B19C-B4F2305C921B}" destId="{231FD808-B868-42AC-B3BD-7D0E5A99594C}" srcOrd="0" destOrd="0" presId="urn:microsoft.com/office/officeart/2005/8/layout/hierarchy3"/>
    <dgm:cxn modelId="{894A2A8D-3B29-4D6D-981C-5A9A8B7CE179}" type="presOf" srcId="{0EA8B89E-EC37-45AB-BFD2-28001F3B609B}" destId="{430F92AB-18B5-494F-BB1E-987AD8B34B46}" srcOrd="1" destOrd="0" presId="urn:microsoft.com/office/officeart/2005/8/layout/hierarchy3"/>
    <dgm:cxn modelId="{AFF11196-8CEE-41BF-B6C1-0A16F0AFD592}" type="presOf" srcId="{E66B29FD-D7E6-478D-AE35-177247F5C7BE}" destId="{196219D1-38C5-4B73-A75C-97BF7E342F10}" srcOrd="0" destOrd="0" presId="urn:microsoft.com/office/officeart/2005/8/layout/hierarchy3"/>
    <dgm:cxn modelId="{2E401BDD-E444-435E-A4C6-B6ABEE21B4CE}" type="presOf" srcId="{0EA8B89E-EC37-45AB-BFD2-28001F3B609B}" destId="{80F5559A-5ED4-422D-AE52-F320A2436436}" srcOrd="0" destOrd="0" presId="urn:microsoft.com/office/officeart/2005/8/layout/hierarchy3"/>
    <dgm:cxn modelId="{911B14DE-BCE8-4691-82DC-2230E0B94DBB}" srcId="{E66B29FD-D7E6-478D-AE35-177247F5C7BE}" destId="{D1A5647D-E45F-4F4C-B19C-B4F2305C921B}" srcOrd="1" destOrd="0" parTransId="{0D04D950-2BDE-4903-A1A5-4C60C4796ED2}" sibTransId="{567B3A0B-C8ED-4AF3-B3F6-977C066DCD41}"/>
    <dgm:cxn modelId="{E49ADCA2-C7CA-40D4-AB41-BED5E6EB322A}" type="presParOf" srcId="{196219D1-38C5-4B73-A75C-97BF7E342F10}" destId="{61F055DB-B678-472A-AB04-BD06B8656256}" srcOrd="0" destOrd="0" presId="urn:microsoft.com/office/officeart/2005/8/layout/hierarchy3"/>
    <dgm:cxn modelId="{EDB83723-66E9-4AC2-AB19-932F1A46F6DE}" type="presParOf" srcId="{61F055DB-B678-472A-AB04-BD06B8656256}" destId="{BE877793-2C2F-492B-8E9D-13299321D15B}" srcOrd="0" destOrd="0" presId="urn:microsoft.com/office/officeart/2005/8/layout/hierarchy3"/>
    <dgm:cxn modelId="{55893581-B09A-489D-994E-94C4B063198E}" type="presParOf" srcId="{BE877793-2C2F-492B-8E9D-13299321D15B}" destId="{80F5559A-5ED4-422D-AE52-F320A2436436}" srcOrd="0" destOrd="0" presId="urn:microsoft.com/office/officeart/2005/8/layout/hierarchy3"/>
    <dgm:cxn modelId="{5E61054D-3342-41B8-81CB-4864F87DDD35}" type="presParOf" srcId="{BE877793-2C2F-492B-8E9D-13299321D15B}" destId="{430F92AB-18B5-494F-BB1E-987AD8B34B46}" srcOrd="1" destOrd="0" presId="urn:microsoft.com/office/officeart/2005/8/layout/hierarchy3"/>
    <dgm:cxn modelId="{B887CDA1-DAA0-47C4-8FC1-60A6E0164864}" type="presParOf" srcId="{61F055DB-B678-472A-AB04-BD06B8656256}" destId="{11154610-BCCF-4682-8919-FDDAA1F3DE6C}" srcOrd="1" destOrd="0" presId="urn:microsoft.com/office/officeart/2005/8/layout/hierarchy3"/>
    <dgm:cxn modelId="{0E9219C6-5F12-4135-8C1E-9F23030A1D22}" type="presParOf" srcId="{196219D1-38C5-4B73-A75C-97BF7E342F10}" destId="{F485753C-2909-44AF-A67E-F7A20294E020}" srcOrd="1" destOrd="0" presId="urn:microsoft.com/office/officeart/2005/8/layout/hierarchy3"/>
    <dgm:cxn modelId="{67FBF8BB-5167-4FB3-B92B-E89660B0CD91}" type="presParOf" srcId="{F485753C-2909-44AF-A67E-F7A20294E020}" destId="{C66D3E1B-D004-4856-9E29-7B95B56A6B9E}" srcOrd="0" destOrd="0" presId="urn:microsoft.com/office/officeart/2005/8/layout/hierarchy3"/>
    <dgm:cxn modelId="{AB67AA28-1A12-478D-AB3F-098C6AC2A465}" type="presParOf" srcId="{C66D3E1B-D004-4856-9E29-7B95B56A6B9E}" destId="{231FD808-B868-42AC-B3BD-7D0E5A99594C}" srcOrd="0" destOrd="0" presId="urn:microsoft.com/office/officeart/2005/8/layout/hierarchy3"/>
    <dgm:cxn modelId="{BF61D95F-F454-4B8D-BA4D-75CD4142A4EE}" type="presParOf" srcId="{C66D3E1B-D004-4856-9E29-7B95B56A6B9E}" destId="{56005848-397A-4327-93C9-D0FE36C292CC}" srcOrd="1" destOrd="0" presId="urn:microsoft.com/office/officeart/2005/8/layout/hierarchy3"/>
    <dgm:cxn modelId="{69612C38-8AD5-4626-86FF-B6A55C03EC21}" type="presParOf" srcId="{F485753C-2909-44AF-A67E-F7A20294E020}" destId="{C58C6F26-6BE1-4365-9FA4-A27BC3428DE3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F5559A-5ED4-422D-AE52-F320A2436436}">
      <dsp:nvSpPr>
        <dsp:cNvPr id="0" name=""/>
        <dsp:cNvSpPr/>
      </dsp:nvSpPr>
      <dsp:spPr>
        <a:xfrm>
          <a:off x="457714" y="414"/>
          <a:ext cx="2952998" cy="14764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noProof="0" dirty="0">
              <a:latin typeface="+mj-lt"/>
            </a:rPr>
            <a:t>Feasibility study and design of an algorithm  and a robot structure</a:t>
          </a:r>
        </a:p>
      </dsp:txBody>
      <dsp:txXfrm>
        <a:off x="500959" y="43659"/>
        <a:ext cx="2866508" cy="1390009"/>
      </dsp:txXfrm>
    </dsp:sp>
    <dsp:sp modelId="{231FD808-B868-42AC-B3BD-7D0E5A99594C}">
      <dsp:nvSpPr>
        <dsp:cNvPr id="0" name=""/>
        <dsp:cNvSpPr/>
      </dsp:nvSpPr>
      <dsp:spPr>
        <a:xfrm>
          <a:off x="4148962" y="414"/>
          <a:ext cx="2952998" cy="14764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noProof="0" dirty="0">
              <a:latin typeface="+mj-lt"/>
            </a:rPr>
            <a:t>Simulation and control of the robot to prove the feasibility of the project </a:t>
          </a:r>
        </a:p>
      </dsp:txBody>
      <dsp:txXfrm>
        <a:off x="4192207" y="43659"/>
        <a:ext cx="2866508" cy="13900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D0198B45-389C-40CD-99C6-F70FB41ACF1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it-IT" altLang="en-US" dirty="0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F6DE482A-9246-44A0-B7DD-B1FBACC29111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endParaRPr lang="it-IT" altLang="en-US" dirty="0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B776CC34-DB41-47F7-A8B6-C1980C65F741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it-IT" altLang="en-US" dirty="0"/>
          </a:p>
        </p:txBody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CF44BDB8-FA01-41CC-9C9D-42344ACC389F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08A4B0CA-3B79-4158-A57B-1BD0BBFDAE36}" type="slidenum">
              <a:rPr lang="it-IT" altLang="en-US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1.pn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49853CB1-EDAF-4506-83DE-E04F4197256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it-IT" altLang="en-US" dirty="0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B1E52D2C-8420-464E-A317-FDD9EC042C32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endParaRPr lang="it-IT" altLang="en-US" dirty="0"/>
          </a:p>
        </p:txBody>
      </p:sp>
      <p:sp>
        <p:nvSpPr>
          <p:cNvPr id="5124" name="Rectangle 4">
            <a:extLst>
              <a:ext uri="{FF2B5EF4-FFF2-40B4-BE49-F238E27FC236}">
                <a16:creationId xmlns:a16="http://schemas.microsoft.com/office/drawing/2014/main" id="{837EC207-A071-4C46-863B-7635CF21651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E7A8017D-A76D-48EC-825B-D090E85F2C4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en-US"/>
              <a:t>Fare clic per modificare gli stili del testo dello schema</a:t>
            </a:r>
          </a:p>
          <a:p>
            <a:pPr lvl="1"/>
            <a:r>
              <a:rPr lang="it-IT" altLang="en-US"/>
              <a:t>Secondo livello</a:t>
            </a:r>
          </a:p>
          <a:p>
            <a:pPr lvl="2"/>
            <a:r>
              <a:rPr lang="it-IT" altLang="en-US"/>
              <a:t>Terzo livello</a:t>
            </a:r>
          </a:p>
          <a:p>
            <a:pPr lvl="3"/>
            <a:r>
              <a:rPr lang="it-IT" altLang="en-US"/>
              <a:t>Quarto livello</a:t>
            </a:r>
          </a:p>
          <a:p>
            <a:pPr lvl="4"/>
            <a:r>
              <a:rPr lang="it-IT" altLang="en-US"/>
              <a:t>Quinto livello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E21588F0-0706-4B39-AE65-89CE72247D1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it-IT" altLang="en-US" dirty="0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01B686A3-7034-4680-A108-15BE3ED935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58B271EB-F85A-4FDF-AC58-EC7B2E3CBF86}" type="slidenum">
              <a:rPr lang="it-IT" altLang="en-US"/>
              <a:pPr/>
              <a:t>‹N›</a:t>
            </a:fld>
            <a:endParaRPr lang="it-IT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A3DB66B5-0A65-43F3-AC2F-50E8FB2BA2D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4183863-1B5D-42BF-9869-AD9568F8F7DD}" type="slidenum">
              <a:rPr lang="it-IT" altLang="en-US"/>
              <a:pPr/>
              <a:t>1</a:t>
            </a:fld>
            <a:endParaRPr lang="it-IT" altLang="en-US" dirty="0"/>
          </a:p>
        </p:txBody>
      </p:sp>
      <p:sp>
        <p:nvSpPr>
          <p:cNvPr id="35842" name="Rectangle 2">
            <a:extLst>
              <a:ext uri="{FF2B5EF4-FFF2-40B4-BE49-F238E27FC236}">
                <a16:creationId xmlns:a16="http://schemas.microsoft.com/office/drawing/2014/main" id="{99D44432-19B8-42BA-B7A6-897645D8740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4244F247-CA5C-48AB-ABB4-68A62026A2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854C4F-DC28-42C9-B449-123F0393E2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 dirty="0"/>
              <a:t>Fare clic per modificare lo stile del titolo dello schema</a:t>
            </a:r>
            <a:endParaRPr lang="en-US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A92791C-1429-4660-B01E-651C6779E3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6B389BF-FEC2-4684-99FC-FBC3A1A8A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7B16F90-9E39-4823-B9B9-A894C8279DA8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72DEDB4-CD75-46DE-86FE-4B553A5FC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F4B271-30A0-45FA-A075-36FFC50C2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C5255813-247F-4D83-AB0A-E9928C2BD336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4200885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B3F19B-98F2-404E-AD09-26BE32599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99C91A2-5CCB-43BB-9A0E-5519A7636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2F7822E-7725-4351-8ADA-A2F0DBF7B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AE34AD7-D1D5-4450-AB27-655C2E7A9256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7C65354-41CD-4BF8-AF0C-D324AD29B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F22ADAC-E9FB-458B-A3D3-C9242362E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F893C39B-B364-43D7-89BB-8FB1290B43C8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2081083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94D38E1F-53BF-4ED5-8657-AD5F7A3DC6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786563" y="409575"/>
            <a:ext cx="1889125" cy="5457825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115CAC4-85A7-4DCB-AA28-CE654980D1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16013" y="409575"/>
            <a:ext cx="5518150" cy="5457825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FF01378-EBBB-4998-BD1B-F9716D3A1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A585440-CDBA-4AE8-A47F-03F95A061670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0A27824-A538-499C-801A-75A6B2CF9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C579272-9ADA-4403-97A0-D337961CF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3FC17A95-62D4-494F-8A18-EB642304C33E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5331927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olo, test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6D0395-9431-4F78-A2C7-28E4886F0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81025"/>
          </a:xfrm>
        </p:spPr>
        <p:txBody>
          <a:bodyPr/>
          <a:lstStyle/>
          <a:p>
            <a:r>
              <a:rPr lang="en-US" noProof="0" dirty="0"/>
              <a:t>Fare </a:t>
            </a:r>
            <a:r>
              <a:rPr lang="en-US" noProof="0" dirty="0" err="1"/>
              <a:t>clic</a:t>
            </a:r>
            <a:r>
              <a:rPr lang="en-US" noProof="0" dirty="0"/>
              <a:t> per </a:t>
            </a:r>
            <a:r>
              <a:rPr lang="en-US" noProof="0" dirty="0" err="1"/>
              <a:t>modificare</a:t>
            </a:r>
            <a:r>
              <a:rPr lang="en-US" noProof="0" dirty="0"/>
              <a:t> lo stile del </a:t>
            </a:r>
            <a:r>
              <a:rPr lang="en-US" noProof="0" dirty="0" err="1"/>
              <a:t>titolo</a:t>
            </a:r>
            <a:r>
              <a:rPr lang="en-US" noProof="0" dirty="0"/>
              <a:t> </a:t>
            </a:r>
            <a:r>
              <a:rPr lang="en-US" noProof="0" dirty="0" err="1"/>
              <a:t>dello</a:t>
            </a:r>
            <a:r>
              <a:rPr lang="en-US" noProof="0" dirty="0"/>
              <a:t>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9C6AD80-F4A6-4FFA-9F32-6A5281C3403B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116013" y="1752600"/>
            <a:ext cx="3703637" cy="4114800"/>
          </a:xfrm>
        </p:spPr>
        <p:txBody>
          <a:bodyPr/>
          <a:lstStyle/>
          <a:p>
            <a:pPr lvl="0"/>
            <a:r>
              <a:rPr lang="en-US" noProof="0" dirty="0"/>
              <a:t>Fare </a:t>
            </a:r>
            <a:r>
              <a:rPr lang="en-US" noProof="0" dirty="0" err="1"/>
              <a:t>clic</a:t>
            </a:r>
            <a:r>
              <a:rPr lang="en-US" noProof="0" dirty="0"/>
              <a:t> per </a:t>
            </a:r>
            <a:r>
              <a:rPr lang="en-US" noProof="0" dirty="0" err="1"/>
              <a:t>modificare</a:t>
            </a:r>
            <a:r>
              <a:rPr lang="en-US" noProof="0" dirty="0"/>
              <a:t> </a:t>
            </a:r>
            <a:r>
              <a:rPr lang="en-US" noProof="0" dirty="0" err="1"/>
              <a:t>gli</a:t>
            </a:r>
            <a:r>
              <a:rPr lang="en-US" noProof="0" dirty="0"/>
              <a:t> </a:t>
            </a:r>
            <a:r>
              <a:rPr lang="en-US" noProof="0" dirty="0" err="1"/>
              <a:t>stili</a:t>
            </a:r>
            <a:r>
              <a:rPr lang="en-US" noProof="0" dirty="0"/>
              <a:t> del </a:t>
            </a:r>
            <a:r>
              <a:rPr lang="en-US" noProof="0" dirty="0" err="1"/>
              <a:t>testo</a:t>
            </a:r>
            <a:r>
              <a:rPr lang="en-US" noProof="0" dirty="0"/>
              <a:t> </a:t>
            </a:r>
            <a:r>
              <a:rPr lang="en-US" noProof="0" dirty="0" err="1"/>
              <a:t>dello</a:t>
            </a:r>
            <a:r>
              <a:rPr lang="en-US" noProof="0" dirty="0"/>
              <a:t> schema</a:t>
            </a:r>
          </a:p>
          <a:p>
            <a:pPr lvl="1"/>
            <a:r>
              <a:rPr lang="en-US" noProof="0" dirty="0"/>
              <a:t>Secondo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2"/>
            <a:r>
              <a:rPr lang="en-US" noProof="0" dirty="0" err="1"/>
              <a:t>Terzo</a:t>
            </a:r>
            <a:r>
              <a:rPr lang="en-US" noProof="0" dirty="0"/>
              <a:t>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livello</a:t>
            </a:r>
            <a:endParaRPr lang="en-US" noProof="0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179F5CD-E6C4-4675-85C0-9A2F3DC47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72050" y="1752600"/>
            <a:ext cx="3703638" cy="4114800"/>
          </a:xfrm>
        </p:spPr>
        <p:txBody>
          <a:bodyPr/>
          <a:lstStyle/>
          <a:p>
            <a:pPr lvl="0"/>
            <a:r>
              <a:rPr lang="en-US" noProof="0" dirty="0"/>
              <a:t>Fare </a:t>
            </a:r>
            <a:r>
              <a:rPr lang="en-US" noProof="0" dirty="0" err="1"/>
              <a:t>clic</a:t>
            </a:r>
            <a:r>
              <a:rPr lang="en-US" noProof="0" dirty="0"/>
              <a:t> per </a:t>
            </a:r>
            <a:r>
              <a:rPr lang="en-US" noProof="0" dirty="0" err="1"/>
              <a:t>modificare</a:t>
            </a:r>
            <a:r>
              <a:rPr lang="en-US" noProof="0" dirty="0"/>
              <a:t> </a:t>
            </a:r>
            <a:r>
              <a:rPr lang="en-US" noProof="0" dirty="0" err="1"/>
              <a:t>gli</a:t>
            </a:r>
            <a:r>
              <a:rPr lang="en-US" noProof="0" dirty="0"/>
              <a:t> </a:t>
            </a:r>
            <a:r>
              <a:rPr lang="en-US" noProof="0" dirty="0" err="1"/>
              <a:t>stili</a:t>
            </a:r>
            <a:r>
              <a:rPr lang="en-US" noProof="0" dirty="0"/>
              <a:t> del </a:t>
            </a:r>
            <a:r>
              <a:rPr lang="en-US" noProof="0" dirty="0" err="1"/>
              <a:t>testo</a:t>
            </a:r>
            <a:r>
              <a:rPr lang="en-US" noProof="0" dirty="0"/>
              <a:t> </a:t>
            </a:r>
            <a:r>
              <a:rPr lang="en-US" noProof="0" dirty="0" err="1"/>
              <a:t>dello</a:t>
            </a:r>
            <a:r>
              <a:rPr lang="en-US" noProof="0" dirty="0"/>
              <a:t> schema</a:t>
            </a:r>
          </a:p>
          <a:p>
            <a:pPr lvl="1"/>
            <a:r>
              <a:rPr lang="en-US" noProof="0" dirty="0"/>
              <a:t>Secondo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2"/>
            <a:r>
              <a:rPr lang="en-US" noProof="0" dirty="0" err="1"/>
              <a:t>Terzo</a:t>
            </a:r>
            <a:r>
              <a:rPr lang="en-US" noProof="0" dirty="0"/>
              <a:t>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livello</a:t>
            </a:r>
            <a:endParaRPr lang="en-US" noProof="0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B309C0A-72F1-4B59-AE35-BC1979D605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43400" y="6148388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4C2888AB-D046-40E4-995E-6F8559DBCBC3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9858138-6520-4B93-A8FC-A9B7C74FA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0" y="614838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D11E23E-71C3-4F59-BEFB-E95136415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148388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CA2E1D82-6738-4204-8358-7726F0F19FE6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644007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olo e tab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F815865-B72D-4AE5-AC34-1C35AD177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81025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abella 2">
            <a:extLst>
              <a:ext uri="{FF2B5EF4-FFF2-40B4-BE49-F238E27FC236}">
                <a16:creationId xmlns:a16="http://schemas.microsoft.com/office/drawing/2014/main" id="{B26CF326-3F3F-405C-855C-206DAF01344A}"/>
              </a:ext>
            </a:extLst>
          </p:cNvPr>
          <p:cNvSpPr>
            <a:spLocks noGrp="1"/>
          </p:cNvSpPr>
          <p:nvPr>
            <p:ph type="tbl" idx="1"/>
          </p:nvPr>
        </p:nvSpPr>
        <p:spPr>
          <a:xfrm>
            <a:off x="1116013" y="1752600"/>
            <a:ext cx="7559675" cy="4114800"/>
          </a:xfrm>
        </p:spPr>
        <p:txBody>
          <a:bodyPr/>
          <a:lstStyle/>
          <a:p>
            <a:r>
              <a:rPr lang="it-IT" dirty="0"/>
              <a:t>Fare clic sull'icona per inserire una tabella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BDB50D2-95F9-4CCD-BDA9-E6FB5049F2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43400" y="6148388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A0AB382B-839B-435B-8726-5371311BEBEF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555AB0B-EB0E-4181-994A-C43E1314C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0" y="614838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0059751-9786-47F3-8DA4-495BC1008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148388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38123766-9B36-4091-9580-91AA472403CC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1947590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olo e gra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2CC9176-882B-4FDF-A584-B687E60F3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81025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grafico 2">
            <a:extLst>
              <a:ext uri="{FF2B5EF4-FFF2-40B4-BE49-F238E27FC236}">
                <a16:creationId xmlns:a16="http://schemas.microsoft.com/office/drawing/2014/main" id="{AB79E023-C14F-4612-8A97-F5020B3B5742}"/>
              </a:ext>
            </a:extLst>
          </p:cNvPr>
          <p:cNvSpPr>
            <a:spLocks noGrp="1"/>
          </p:cNvSpPr>
          <p:nvPr>
            <p:ph type="chart" idx="1"/>
          </p:nvPr>
        </p:nvSpPr>
        <p:spPr>
          <a:xfrm>
            <a:off x="1116013" y="1752600"/>
            <a:ext cx="7559675" cy="4114800"/>
          </a:xfrm>
        </p:spPr>
        <p:txBody>
          <a:bodyPr/>
          <a:lstStyle/>
          <a:p>
            <a:r>
              <a:rPr lang="it-IT" dirty="0"/>
              <a:t>Fare clic sull'icona per inserire un grafico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E2A5B6D-6BA9-4D77-9AA8-9036A217CF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43400" y="6148388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3A39B98C-70B4-4410-A0FA-9BDA34A982E0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B523802-97FB-409B-B9AE-63F20F1C7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0" y="614838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8415D3A-855E-4590-8529-AD0DC1EC5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148388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E8E22444-8104-495B-85FC-373F4FB30F9E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1807014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618B84-FE10-4689-B1D9-0843E1656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sz="2800" b="1"/>
            </a:lvl1pPr>
          </a:lstStyle>
          <a:p>
            <a:r>
              <a:rPr lang="en-US" noProof="0" dirty="0"/>
              <a:t>Fare </a:t>
            </a:r>
            <a:r>
              <a:rPr lang="en-US" noProof="0" dirty="0" err="1"/>
              <a:t>clic</a:t>
            </a:r>
            <a:r>
              <a:rPr lang="en-US" noProof="0" dirty="0"/>
              <a:t> per </a:t>
            </a:r>
            <a:r>
              <a:rPr lang="en-US" noProof="0" dirty="0" err="1"/>
              <a:t>modificare</a:t>
            </a:r>
            <a:r>
              <a:rPr lang="en-US" noProof="0" dirty="0"/>
              <a:t> lo stile del </a:t>
            </a:r>
            <a:r>
              <a:rPr lang="en-US" noProof="0" dirty="0" err="1"/>
              <a:t>titolo</a:t>
            </a:r>
            <a:r>
              <a:rPr lang="en-US" noProof="0" dirty="0"/>
              <a:t> </a:t>
            </a:r>
            <a:r>
              <a:rPr lang="en-US" noProof="0" dirty="0" err="1"/>
              <a:t>dello</a:t>
            </a:r>
            <a:r>
              <a:rPr lang="en-US" noProof="0" dirty="0"/>
              <a:t>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DEF49C3-F6A6-422D-B617-CB3EFDA41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6013" y="1340768"/>
            <a:ext cx="7559675" cy="4526632"/>
          </a:xfrm>
        </p:spPr>
        <p:txBody>
          <a:bodyPr/>
          <a:lstStyle>
            <a:lvl1pPr>
              <a:defRPr sz="18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400">
                <a:latin typeface="+mj-lt"/>
              </a:defRPr>
            </a:lvl3pPr>
            <a:lvl4pPr>
              <a:defRPr sz="1500">
                <a:latin typeface="+mj-lt"/>
              </a:defRPr>
            </a:lvl4pPr>
            <a:lvl5pPr>
              <a:defRPr sz="1400">
                <a:latin typeface="+mj-lt"/>
              </a:defRPr>
            </a:lvl5pPr>
          </a:lstStyle>
          <a:p>
            <a:pPr lvl="0"/>
            <a:r>
              <a:rPr lang="en-US" noProof="0" dirty="0"/>
              <a:t>Fare </a:t>
            </a:r>
            <a:r>
              <a:rPr lang="en-US" noProof="0" dirty="0" err="1"/>
              <a:t>clic</a:t>
            </a:r>
            <a:r>
              <a:rPr lang="en-US" noProof="0" dirty="0"/>
              <a:t> per </a:t>
            </a:r>
            <a:r>
              <a:rPr lang="en-US" noProof="0" dirty="0" err="1"/>
              <a:t>modificare</a:t>
            </a:r>
            <a:r>
              <a:rPr lang="en-US" noProof="0" dirty="0"/>
              <a:t> </a:t>
            </a:r>
            <a:r>
              <a:rPr lang="en-US" noProof="0" dirty="0" err="1"/>
              <a:t>gli</a:t>
            </a:r>
            <a:r>
              <a:rPr lang="en-US" noProof="0" dirty="0"/>
              <a:t> </a:t>
            </a:r>
            <a:r>
              <a:rPr lang="en-US" noProof="0" dirty="0" err="1"/>
              <a:t>stili</a:t>
            </a:r>
            <a:r>
              <a:rPr lang="en-US" noProof="0" dirty="0"/>
              <a:t> del </a:t>
            </a:r>
            <a:r>
              <a:rPr lang="en-US" noProof="0" dirty="0" err="1"/>
              <a:t>testo</a:t>
            </a:r>
            <a:r>
              <a:rPr lang="en-US" noProof="0" dirty="0"/>
              <a:t> </a:t>
            </a:r>
            <a:r>
              <a:rPr lang="en-US" noProof="0" dirty="0" err="1"/>
              <a:t>dello</a:t>
            </a:r>
            <a:r>
              <a:rPr lang="en-US" noProof="0" dirty="0"/>
              <a:t> schema</a:t>
            </a:r>
          </a:p>
          <a:p>
            <a:pPr lvl="1"/>
            <a:r>
              <a:rPr lang="en-US" noProof="0" dirty="0"/>
              <a:t>Secondo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2"/>
            <a:r>
              <a:rPr lang="en-US" noProof="0" dirty="0" err="1"/>
              <a:t>Terzo</a:t>
            </a:r>
            <a:r>
              <a:rPr lang="en-US" noProof="0" dirty="0"/>
              <a:t>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livello</a:t>
            </a:r>
            <a:endParaRPr lang="en-US" noProof="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3A628B3-D747-40E4-82CB-0403A4BDE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34E0E86-DDFF-42BE-9A80-EC100E9D7FF5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E0DCD39-E036-4965-9B96-D86258154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7FE9D38-F499-466B-BE1E-BD3D05444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10FDDB3B-41EC-490C-BB2E-0F401665E1BB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68743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BC47856-54DF-4628-A77D-2481F9D6A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C08E882-6AC9-411C-B160-A628A6BE79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75A94D5-F692-4631-A3E7-9977D8F75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59FDA2C-6439-4797-A872-6BAA1EA7DD30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190B693-DC83-4B7D-8566-A270A21B2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D585E98-B9B9-4FEF-9F22-079C8A0A7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D21DC695-922B-45E7-B9C4-BBFF405D3E95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1445710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DF7B2B-0F92-48AC-836F-7BE3AF4D1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Fare </a:t>
            </a:r>
            <a:r>
              <a:rPr lang="en-US" noProof="0" dirty="0" err="1"/>
              <a:t>clic</a:t>
            </a:r>
            <a:r>
              <a:rPr lang="en-US" noProof="0" dirty="0"/>
              <a:t> per </a:t>
            </a:r>
            <a:r>
              <a:rPr lang="en-US" noProof="0" dirty="0" err="1"/>
              <a:t>modificare</a:t>
            </a:r>
            <a:r>
              <a:rPr lang="en-US" noProof="0" dirty="0"/>
              <a:t> lo stile del </a:t>
            </a:r>
            <a:r>
              <a:rPr lang="en-US" noProof="0" dirty="0" err="1"/>
              <a:t>titolo</a:t>
            </a:r>
            <a:r>
              <a:rPr lang="en-US" noProof="0" dirty="0"/>
              <a:t> </a:t>
            </a:r>
            <a:r>
              <a:rPr lang="en-US" noProof="0" dirty="0" err="1"/>
              <a:t>dello</a:t>
            </a:r>
            <a:r>
              <a:rPr lang="en-US" noProof="0" dirty="0"/>
              <a:t>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3841587-D7B5-42A4-AF82-D76067FAF6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6013" y="1752600"/>
            <a:ext cx="3703637" cy="4114800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noProof="0" dirty="0"/>
              <a:t>Fare </a:t>
            </a:r>
            <a:r>
              <a:rPr lang="en-US" noProof="0" dirty="0" err="1"/>
              <a:t>clic</a:t>
            </a:r>
            <a:r>
              <a:rPr lang="en-US" noProof="0" dirty="0"/>
              <a:t> per </a:t>
            </a:r>
            <a:r>
              <a:rPr lang="en-US" noProof="0" dirty="0" err="1"/>
              <a:t>modificare</a:t>
            </a:r>
            <a:r>
              <a:rPr lang="en-US" noProof="0" dirty="0"/>
              <a:t> </a:t>
            </a:r>
            <a:r>
              <a:rPr lang="en-US" noProof="0" dirty="0" err="1"/>
              <a:t>gli</a:t>
            </a:r>
            <a:r>
              <a:rPr lang="en-US" noProof="0" dirty="0"/>
              <a:t> </a:t>
            </a:r>
            <a:r>
              <a:rPr lang="en-US" noProof="0" dirty="0" err="1"/>
              <a:t>stili</a:t>
            </a:r>
            <a:r>
              <a:rPr lang="en-US" noProof="0" dirty="0"/>
              <a:t> del </a:t>
            </a:r>
            <a:r>
              <a:rPr lang="en-US" noProof="0" dirty="0" err="1"/>
              <a:t>testo</a:t>
            </a:r>
            <a:r>
              <a:rPr lang="en-US" noProof="0" dirty="0"/>
              <a:t> </a:t>
            </a:r>
            <a:r>
              <a:rPr lang="en-US" noProof="0" dirty="0" err="1"/>
              <a:t>dello</a:t>
            </a:r>
            <a:r>
              <a:rPr lang="en-US" noProof="0" dirty="0"/>
              <a:t> schema</a:t>
            </a:r>
          </a:p>
          <a:p>
            <a:pPr lvl="1"/>
            <a:r>
              <a:rPr lang="en-US" noProof="0" dirty="0"/>
              <a:t>Secondo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2"/>
            <a:r>
              <a:rPr lang="en-US" noProof="0" dirty="0" err="1"/>
              <a:t>Terzo</a:t>
            </a:r>
            <a:r>
              <a:rPr lang="en-US" noProof="0" dirty="0"/>
              <a:t>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livello</a:t>
            </a:r>
            <a:endParaRPr lang="en-US" noProof="0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361E0BC-3ED0-4952-87C3-A956A4C152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72050" y="1752600"/>
            <a:ext cx="3703638" cy="4114800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noProof="0" dirty="0"/>
              <a:t>Fare </a:t>
            </a:r>
            <a:r>
              <a:rPr lang="en-US" noProof="0" dirty="0" err="1"/>
              <a:t>clic</a:t>
            </a:r>
            <a:r>
              <a:rPr lang="en-US" noProof="0" dirty="0"/>
              <a:t> per </a:t>
            </a:r>
            <a:r>
              <a:rPr lang="en-US" noProof="0" dirty="0" err="1"/>
              <a:t>modificare</a:t>
            </a:r>
            <a:r>
              <a:rPr lang="en-US" noProof="0" dirty="0"/>
              <a:t> </a:t>
            </a:r>
            <a:r>
              <a:rPr lang="en-US" noProof="0" dirty="0" err="1"/>
              <a:t>gli</a:t>
            </a:r>
            <a:r>
              <a:rPr lang="en-US" noProof="0" dirty="0"/>
              <a:t> </a:t>
            </a:r>
            <a:r>
              <a:rPr lang="en-US" noProof="0" dirty="0" err="1"/>
              <a:t>stili</a:t>
            </a:r>
            <a:r>
              <a:rPr lang="en-US" noProof="0" dirty="0"/>
              <a:t> del </a:t>
            </a:r>
            <a:r>
              <a:rPr lang="en-US" noProof="0" dirty="0" err="1"/>
              <a:t>testo</a:t>
            </a:r>
            <a:r>
              <a:rPr lang="en-US" noProof="0" dirty="0"/>
              <a:t> </a:t>
            </a:r>
            <a:r>
              <a:rPr lang="en-US" noProof="0" dirty="0" err="1"/>
              <a:t>dello</a:t>
            </a:r>
            <a:r>
              <a:rPr lang="en-US" noProof="0" dirty="0"/>
              <a:t> schema</a:t>
            </a:r>
          </a:p>
          <a:p>
            <a:pPr lvl="1"/>
            <a:r>
              <a:rPr lang="en-US" noProof="0" dirty="0"/>
              <a:t>Secondo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2"/>
            <a:r>
              <a:rPr lang="en-US" noProof="0" dirty="0" err="1"/>
              <a:t>Terzo</a:t>
            </a:r>
            <a:r>
              <a:rPr lang="en-US" noProof="0" dirty="0"/>
              <a:t>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livello</a:t>
            </a:r>
            <a:endParaRPr lang="en-US" noProof="0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CBA623D-5465-46F6-87D5-B133D0988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60232C2-57AF-47B1-AAAB-F08D9B32B7A0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F6CC7DF-B26D-427D-ABB3-0DE5328BA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B0368F1-C8E7-44BF-8B9B-C1B97A1FD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8DDEF344-9AB0-4782-A60E-5F6126EC1427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1136401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3860AD4-DFAA-4670-92F2-0648D3F0F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AD97702-F0BC-48CF-B0AA-FB7175A83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161A496-94DE-4575-B338-B1FFD3A00B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6C32CE7-B0CB-4D47-A4CB-57D5E8DC27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D42E170-1C89-4D9C-9B7A-197B5D8402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CAE548BE-3073-4F98-94F1-1F411B734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5EE9001-2FAE-409B-8D6B-28B43559CBEB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0571489-78DC-4360-B156-3196E86C8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4CD18066-4456-44D5-A2A8-1F7C718C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0B4C4588-1E4A-4D48-BBC6-582EB8263AAD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2428031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7D8B30-66CA-4B9C-80A1-265F88D94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687CE18-F4BC-404E-ADB9-2C2D427EB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3A7FBF1-D148-4CF8-B0AF-68EAC66157B1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4CF5F13-8FC4-4D27-8EE0-DDFE2DA9C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EAD0AD8-637D-444A-A284-DAD2D1D33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C95CB834-F84B-46E1-AC8F-396ED87359C3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2337936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78C38CC4-C1AC-4741-8A4A-EE9C4B436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2B2C0F6-A82A-40A4-81EC-94C81376B9AE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BAA4112D-F1B5-46D4-883E-C2B321C50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AD45483-1B3C-403E-8FE4-93B7B9926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527364F7-A174-4DF7-888D-B146FAD941EA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2177006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1E784F-B904-428D-BFC6-48BDA8F95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ACD9C8F-BA61-4B44-AD68-C096AB8FD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925AFBD-6A06-4746-94D2-62BCA35378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0FA26CD-460A-4DDB-BD5D-CD8BC3BA9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16ED6B5-53B6-4F03-B31D-40669316AC7D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DE240BF-654C-468B-B0FE-759541AC2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FB9952A-4457-4EB2-965D-420AAEA80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504870B3-ADE7-4E2E-B382-AB9A8B37240B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2086979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F420815-3B06-4E4B-A677-C445309E4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590559DB-69D9-4872-81E9-3C2942EEE6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dirty="0"/>
              <a:t>Fare clic sull'icona per inserire un'immagine</a:t>
            </a:r>
            <a:endParaRPr lang="en-US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D3244E6-1E8F-47A2-919D-03671DD6B1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24608FA-6596-44E2-8C6B-F4775E571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76438AA-8B68-4A5F-81E9-C6FD8C2D5158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6D7B1F7-CA04-439F-A226-E3C1A59AC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613A85A-8E48-4765-B355-2A9B69735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9D4E6D14-4504-4DD5-8DAB-4DC5510A8979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1264339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9" name="Group 15">
            <a:extLst>
              <a:ext uri="{FF2B5EF4-FFF2-40B4-BE49-F238E27FC236}">
                <a16:creationId xmlns:a16="http://schemas.microsoft.com/office/drawing/2014/main" id="{069DF9B2-BB88-4817-929C-A825E62F0640}"/>
              </a:ext>
            </a:extLst>
          </p:cNvPr>
          <p:cNvGrpSpPr>
            <a:grpSpLocks/>
          </p:cNvGrpSpPr>
          <p:nvPr/>
        </p:nvGrpSpPr>
        <p:grpSpPr bwMode="auto">
          <a:xfrm>
            <a:off x="0" y="6096000"/>
            <a:ext cx="9144000" cy="762000"/>
            <a:chOff x="0" y="3840"/>
            <a:chExt cx="5760" cy="480"/>
          </a:xfrm>
        </p:grpSpPr>
        <p:sp>
          <p:nvSpPr>
            <p:cNvPr id="1037" name="Rectangle 13">
              <a:extLst>
                <a:ext uri="{FF2B5EF4-FFF2-40B4-BE49-F238E27FC236}">
                  <a16:creationId xmlns:a16="http://schemas.microsoft.com/office/drawing/2014/main" id="{465A9CC6-8848-40A8-BB19-488990BCB82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3984"/>
              <a:ext cx="5760" cy="336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038" name="Rectangle 14">
              <a:extLst>
                <a:ext uri="{FF2B5EF4-FFF2-40B4-BE49-F238E27FC236}">
                  <a16:creationId xmlns:a16="http://schemas.microsoft.com/office/drawing/2014/main" id="{ABC22B2B-AD4E-45BC-BD51-F7597E6F9B6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68" y="3840"/>
              <a:ext cx="4992" cy="480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sp>
        <p:nvSpPr>
          <p:cNvPr id="1026" name="Rectangle 2">
            <a:extLst>
              <a:ext uri="{FF2B5EF4-FFF2-40B4-BE49-F238E27FC236}">
                <a16:creationId xmlns:a16="http://schemas.microsoft.com/office/drawing/2014/main" id="{2532A4DF-9E12-4BCE-BFEF-091340284B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16013" y="409575"/>
            <a:ext cx="755967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 dirty="0"/>
              <a:t>Fare </a:t>
            </a:r>
            <a:r>
              <a:rPr lang="en-US" altLang="en-US" noProof="0" dirty="0" err="1"/>
              <a:t>clic</a:t>
            </a:r>
            <a:r>
              <a:rPr lang="en-US" altLang="en-US" noProof="0" dirty="0"/>
              <a:t> per </a:t>
            </a:r>
            <a:r>
              <a:rPr lang="en-US" altLang="en-US" noProof="0" dirty="0" err="1"/>
              <a:t>modificare</a:t>
            </a:r>
            <a:r>
              <a:rPr lang="en-US" altLang="en-US" noProof="0" dirty="0"/>
              <a:t> stile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C2495C2-D176-438E-B73D-967395DF47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16013" y="1752600"/>
            <a:ext cx="7559675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 dirty="0"/>
              <a:t>Fare </a:t>
            </a:r>
            <a:r>
              <a:rPr lang="en-US" altLang="en-US" noProof="0" dirty="0" err="1"/>
              <a:t>clic</a:t>
            </a:r>
            <a:r>
              <a:rPr lang="en-US" altLang="en-US" noProof="0" dirty="0"/>
              <a:t> per </a:t>
            </a:r>
            <a:r>
              <a:rPr lang="en-US" altLang="en-US" noProof="0" dirty="0" err="1"/>
              <a:t>modificare</a:t>
            </a:r>
            <a:r>
              <a:rPr lang="en-US" altLang="en-US" noProof="0" dirty="0"/>
              <a:t> </a:t>
            </a:r>
            <a:r>
              <a:rPr lang="en-US" altLang="en-US" noProof="0" dirty="0" err="1"/>
              <a:t>gli</a:t>
            </a:r>
            <a:r>
              <a:rPr lang="en-US" altLang="en-US" noProof="0" dirty="0"/>
              <a:t> </a:t>
            </a:r>
            <a:r>
              <a:rPr lang="en-US" altLang="en-US" noProof="0" dirty="0" err="1"/>
              <a:t>stili</a:t>
            </a:r>
            <a:r>
              <a:rPr lang="en-US" altLang="en-US" noProof="0" dirty="0"/>
              <a:t> del testo </a:t>
            </a:r>
            <a:r>
              <a:rPr lang="en-US" altLang="en-US" noProof="0" dirty="0" err="1"/>
              <a:t>dello</a:t>
            </a:r>
            <a:r>
              <a:rPr lang="en-US" altLang="en-US" noProof="0" dirty="0"/>
              <a:t> schema</a:t>
            </a:r>
          </a:p>
          <a:p>
            <a:pPr lvl="1"/>
            <a:r>
              <a:rPr lang="en-US" altLang="en-US" noProof="0" dirty="0"/>
              <a:t>Secondo </a:t>
            </a:r>
            <a:r>
              <a:rPr lang="en-US" altLang="en-US" noProof="0" dirty="0" err="1"/>
              <a:t>livello</a:t>
            </a:r>
            <a:endParaRPr lang="en-US" altLang="en-US" noProof="0" dirty="0"/>
          </a:p>
          <a:p>
            <a:pPr lvl="2"/>
            <a:r>
              <a:rPr lang="en-US" altLang="en-US" noProof="0" dirty="0" err="1"/>
              <a:t>Terzo</a:t>
            </a:r>
            <a:r>
              <a:rPr lang="en-US" altLang="en-US" noProof="0" dirty="0"/>
              <a:t> </a:t>
            </a:r>
            <a:r>
              <a:rPr lang="en-US" altLang="en-US" noProof="0" dirty="0" err="1"/>
              <a:t>livello</a:t>
            </a:r>
            <a:endParaRPr lang="en-US" altLang="en-US" noProof="0" dirty="0"/>
          </a:p>
          <a:p>
            <a:pPr lvl="3"/>
            <a:r>
              <a:rPr lang="en-US" altLang="en-US" noProof="0" dirty="0"/>
              <a:t>Quarto </a:t>
            </a:r>
            <a:r>
              <a:rPr lang="en-US" altLang="en-US" noProof="0" dirty="0" err="1"/>
              <a:t>livello</a:t>
            </a:r>
            <a:endParaRPr lang="en-US" altLang="en-US" noProof="0" dirty="0"/>
          </a:p>
          <a:p>
            <a:pPr lvl="4"/>
            <a:r>
              <a:rPr lang="en-US" altLang="en-US" noProof="0" dirty="0"/>
              <a:t>Quinto </a:t>
            </a:r>
            <a:r>
              <a:rPr lang="en-US" altLang="en-US" noProof="0" dirty="0" err="1"/>
              <a:t>livello</a:t>
            </a:r>
            <a:endParaRPr lang="en-US" altLang="en-US" noProof="0" dirty="0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9F140769-31C9-41A3-B2BE-4BE111CCB5C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343400" y="6148388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100"/>
            </a:lvl1pPr>
          </a:lstStyle>
          <a:p>
            <a:fld id="{A7EEC890-9B67-448E-B75F-AAEBF361F497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7FFF3AC6-443F-4CA3-8013-BAA29CCE7AA1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219200" y="6148388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100"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BAD75881-A8DA-4598-893E-D6848E5A67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148388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r>
              <a:rPr lang="it-IT" altLang="en-US" dirty="0"/>
              <a:t>Pagina </a:t>
            </a:r>
            <a:fld id="{74F64F84-0D8B-4730-BACA-9932D2713AB7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2104074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  <p:sldLayoutId id="2147483741" r:id="rId13"/>
    <p:sldLayoutId id="2147483742" r:id="rId14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 kern="1200">
          <a:solidFill>
            <a:srgbClr val="822433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822433"/>
        </a:buClr>
        <a:buChar char="•"/>
        <a:defRPr sz="2000" kern="1200">
          <a:solidFill>
            <a:srgbClr val="000000"/>
          </a:solidFill>
          <a:latin typeface="+mj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1800" kern="1200">
          <a:solidFill>
            <a:srgbClr val="000000"/>
          </a:solidFill>
          <a:latin typeface="+mj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 kern="1200">
          <a:solidFill>
            <a:srgbClr val="000000"/>
          </a:solidFill>
          <a:latin typeface="+mj-lt"/>
          <a:ea typeface="+mn-ea"/>
          <a:cs typeface="+mn-cs"/>
        </a:defRPr>
      </a:lvl3pPr>
      <a:lvl4pPr marL="1562100" indent="-228600" algn="l" rtl="0" eaLnBrk="1" fontAlgn="base" hangingPunct="1">
        <a:spcBef>
          <a:spcPct val="20000"/>
        </a:spcBef>
        <a:spcAft>
          <a:spcPct val="0"/>
        </a:spcAft>
        <a:buChar char="–"/>
        <a:defRPr sz="1200" kern="1200">
          <a:solidFill>
            <a:srgbClr val="000000"/>
          </a:solidFill>
          <a:latin typeface="+mj-lt"/>
          <a:ea typeface="+mn-ea"/>
          <a:cs typeface="+mn-cs"/>
        </a:defRPr>
      </a:lvl4pPr>
      <a:lvl5pPr marL="1981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100" kern="1200">
          <a:solidFill>
            <a:srgbClr val="000000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jpg"/><Relationship Id="rId4" Type="http://schemas.openxmlformats.org/officeDocument/2006/relationships/image" Target="../media/image33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Rectangle 3">
            <a:extLst>
              <a:ext uri="{FF2B5EF4-FFF2-40B4-BE49-F238E27FC236}">
                <a16:creationId xmlns:a16="http://schemas.microsoft.com/office/drawing/2014/main" id="{B74194C3-36EA-48C7-BCF3-D31FD59A0A7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247900" y="409575"/>
            <a:ext cx="6096000" cy="581025"/>
          </a:xfrm>
        </p:spPr>
        <p:txBody>
          <a:bodyPr anchor="t"/>
          <a:lstStyle/>
          <a:p>
            <a:pPr algn="l"/>
            <a:endParaRPr lang="en-US" altLang="en-US" sz="2400" dirty="0"/>
          </a:p>
        </p:txBody>
      </p:sp>
      <p:sp>
        <p:nvSpPr>
          <p:cNvPr id="34820" name="Rectangle 4">
            <a:extLst>
              <a:ext uri="{FF2B5EF4-FFF2-40B4-BE49-F238E27FC236}">
                <a16:creationId xmlns:a16="http://schemas.microsoft.com/office/drawing/2014/main" id="{4099F4F6-F19C-4F6E-85AE-E387E4B2C2F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243138" y="795338"/>
            <a:ext cx="6138862" cy="685800"/>
          </a:xfrm>
        </p:spPr>
        <p:txBody>
          <a:bodyPr/>
          <a:lstStyle/>
          <a:p>
            <a:pPr algn="l"/>
            <a:endParaRPr lang="en-US" altLang="en-US" sz="1800" dirty="0"/>
          </a:p>
        </p:txBody>
      </p:sp>
      <p:grpSp>
        <p:nvGrpSpPr>
          <p:cNvPr id="34849" name="Group 33">
            <a:extLst>
              <a:ext uri="{FF2B5EF4-FFF2-40B4-BE49-F238E27FC236}">
                <a16:creationId xmlns:a16="http://schemas.microsoft.com/office/drawing/2014/main" id="{123BC86C-4E04-442F-B2FE-E04B355FF848}"/>
              </a:ext>
            </a:extLst>
          </p:cNvPr>
          <p:cNvGrpSpPr>
            <a:grpSpLocks/>
          </p:cNvGrpSpPr>
          <p:nvPr/>
        </p:nvGrpSpPr>
        <p:grpSpPr bwMode="auto">
          <a:xfrm>
            <a:off x="-9525" y="15044"/>
            <a:ext cx="9153525" cy="6858000"/>
            <a:chOff x="-6" y="0"/>
            <a:chExt cx="5766" cy="4320"/>
          </a:xfrm>
        </p:grpSpPr>
        <p:sp>
          <p:nvSpPr>
            <p:cNvPr id="34827" name="Rectangle 11">
              <a:extLst>
                <a:ext uri="{FF2B5EF4-FFF2-40B4-BE49-F238E27FC236}">
                  <a16:creationId xmlns:a16="http://schemas.microsoft.com/office/drawing/2014/main" id="{C7D8DBE4-648D-46DB-A6BE-D8E32D74BD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6" y="0"/>
              <a:ext cx="5760" cy="2160"/>
            </a:xfrm>
            <a:prstGeom prst="rect">
              <a:avLst/>
            </a:prstGeom>
            <a:solidFill>
              <a:srgbClr val="C0CED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pic>
          <p:nvPicPr>
            <p:cNvPr id="34848" name="Picture 32">
              <a:extLst>
                <a:ext uri="{FF2B5EF4-FFF2-40B4-BE49-F238E27FC236}">
                  <a16:creationId xmlns:a16="http://schemas.microsoft.com/office/drawing/2014/main" id="{D84425B3-2DB6-4C7F-8DCF-386A8E48CB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728"/>
              <a:ext cx="5760" cy="2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Rettangolo 1">
            <a:extLst>
              <a:ext uri="{FF2B5EF4-FFF2-40B4-BE49-F238E27FC236}">
                <a16:creationId xmlns:a16="http://schemas.microsoft.com/office/drawing/2014/main" id="{9EF5E51F-7BB5-41B0-AC7F-EBA86B982568}"/>
              </a:ext>
            </a:extLst>
          </p:cNvPr>
          <p:cNvSpPr/>
          <p:nvPr/>
        </p:nvSpPr>
        <p:spPr>
          <a:xfrm>
            <a:off x="205991" y="416622"/>
            <a:ext cx="871296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tx1"/>
                </a:solidFill>
                <a:latin typeface="+mj-lt"/>
              </a:rPr>
              <a:t>Autonomous and mobile robot for hydroponic greenhouse picking tasks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1FDE75-C8C6-4FD4-8146-EB85F37DAEE3}"/>
              </a:ext>
            </a:extLst>
          </p:cNvPr>
          <p:cNvSpPr txBox="1"/>
          <p:nvPr/>
        </p:nvSpPr>
        <p:spPr>
          <a:xfrm>
            <a:off x="971600" y="4671663"/>
            <a:ext cx="302433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spcAft>
                <a:spcPts val="60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Candidate</a:t>
            </a:r>
          </a:p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Federico Rollo</a:t>
            </a:r>
          </a:p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 number 1851121</a:t>
            </a:r>
          </a:p>
          <a:p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DF8A29F9-F01E-494E-AB2A-454000D16AD8}"/>
              </a:ext>
            </a:extLst>
          </p:cNvPr>
          <p:cNvSpPr txBox="1"/>
          <p:nvPr/>
        </p:nvSpPr>
        <p:spPr>
          <a:xfrm>
            <a:off x="5295900" y="4646890"/>
            <a:ext cx="324036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spcAft>
                <a:spcPts val="60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Thesis Advisor</a:t>
            </a:r>
          </a:p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Prof. Giuseppe Oriolo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egnaposto contenuto 7" descr="Immagine che contiene motore&#10;&#10;Descrizione generata automaticamente">
            <a:extLst>
              <a:ext uri="{FF2B5EF4-FFF2-40B4-BE49-F238E27FC236}">
                <a16:creationId xmlns:a16="http://schemas.microsoft.com/office/drawing/2014/main" id="{FEB00D1F-A152-4E05-814C-523A4B830F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406" y="1368214"/>
            <a:ext cx="2345978" cy="2345978"/>
          </a:xfr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B369302F-7E4B-47EA-8A92-28A326DA50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9816" y="1465157"/>
            <a:ext cx="3825422" cy="188358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33DEC61-B278-4495-BDDB-023915B0F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81025"/>
          </a:xfrm>
        </p:spPr>
        <p:txBody>
          <a:bodyPr wrap="square" anchor="t">
            <a:normAutofit/>
          </a:bodyPr>
          <a:lstStyle/>
          <a:p>
            <a:r>
              <a:rPr lang="it-IT" dirty="0" err="1"/>
              <a:t>Mecanum</a:t>
            </a:r>
            <a:r>
              <a:rPr lang="it-IT" dirty="0"/>
              <a:t> </a:t>
            </a:r>
            <a:r>
              <a:rPr lang="it-IT" dirty="0" err="1"/>
              <a:t>wheel</a:t>
            </a:r>
            <a:r>
              <a:rPr lang="it-IT" dirty="0"/>
              <a:t> robot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EF775EE-3BCC-4CBA-9B7B-183FCADECB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43400" y="6148388"/>
            <a:ext cx="1905000" cy="4572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634E0E86-DDFF-42BE-9A80-EC100E9D7FF5}" type="datetime1">
              <a:rPr lang="it-IT" altLang="en-US" smtClean="0"/>
              <a:pPr>
                <a:spcAft>
                  <a:spcPts val="600"/>
                </a:spcAft>
              </a:pPr>
              <a:t>06/01/2021</a:t>
            </a:fld>
            <a:endParaRPr lang="it-IT" alt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0E23CE8-80C7-43D0-9D59-B6AFB59CC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0" y="6148388"/>
            <a:ext cx="2895600" cy="457200"/>
          </a:xfrm>
        </p:spPr>
        <p:txBody>
          <a:bodyPr wrap="square" anchor="t">
            <a:normAutofit/>
          </a:bodyPr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43A2DB-BFF6-4916-93B1-456A73880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148388"/>
            <a:ext cx="1905000" cy="4572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>
                <a:spcAft>
                  <a:spcPts val="600"/>
                </a:spcAft>
              </a:pPr>
              <a:t>10</a:t>
            </a:fld>
            <a:endParaRPr lang="it-IT" altLang="en-US"/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CAB9E878-AC0A-412D-BDB0-BC8D16A9BDA2}"/>
              </a:ext>
            </a:extLst>
          </p:cNvPr>
          <p:cNvGrpSpPr/>
          <p:nvPr/>
        </p:nvGrpSpPr>
        <p:grpSpPr>
          <a:xfrm>
            <a:off x="3142084" y="4257908"/>
            <a:ext cx="3086100" cy="1475348"/>
            <a:chOff x="5562600" y="4267200"/>
            <a:chExt cx="3086100" cy="1475348"/>
          </a:xfrm>
        </p:grpSpPr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CA065FCD-6A2F-4BD6-98B6-4DCDFCD29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62600" y="4267200"/>
              <a:ext cx="3086100" cy="1168400"/>
            </a:xfrm>
            <a:prstGeom prst="rect">
              <a:avLst/>
            </a:prstGeom>
          </p:spPr>
        </p:pic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CE864967-A3D8-4F33-A9C1-3CA501532E65}"/>
                </a:ext>
              </a:extLst>
            </p:cNvPr>
            <p:cNvSpPr txBox="1"/>
            <p:nvPr/>
          </p:nvSpPr>
          <p:spPr>
            <a:xfrm>
              <a:off x="5562600" y="5373216"/>
              <a:ext cx="3086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Inverse </a:t>
              </a:r>
              <a:r>
                <a:rPr lang="it-IT" sz="1800" dirty="0" err="1">
                  <a:solidFill>
                    <a:srgbClr val="000000"/>
                  </a:solidFill>
                  <a:latin typeface="+mj-lt"/>
                </a:rPr>
                <a:t>Kinematic</a:t>
              </a:r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 model</a:t>
              </a:r>
              <a:endParaRPr lang="en-US" sz="1800" dirty="0">
                <a:solidFill>
                  <a:srgbClr val="000000"/>
                </a:solidFill>
                <a:latin typeface="+mj-lt"/>
              </a:endParaRPr>
            </a:p>
          </p:txBody>
        </p:sp>
      </p:grp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C31C597-36C3-45AD-A342-82EF4E76E3E9}"/>
              </a:ext>
            </a:extLst>
          </p:cNvPr>
          <p:cNvSpPr txBox="1"/>
          <p:nvPr/>
        </p:nvSpPr>
        <p:spPr>
          <a:xfrm>
            <a:off x="516434" y="3529526"/>
            <a:ext cx="308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 err="1">
                <a:solidFill>
                  <a:srgbClr val="000000"/>
                </a:solidFill>
                <a:latin typeface="+mj-lt"/>
              </a:rPr>
              <a:t>Mecanum</a:t>
            </a:r>
            <a:r>
              <a:rPr lang="it-IT" sz="1800" dirty="0">
                <a:solidFill>
                  <a:srgbClr val="000000"/>
                </a:solidFill>
                <a:latin typeface="+mj-lt"/>
              </a:rPr>
              <a:t> </a:t>
            </a:r>
            <a:r>
              <a:rPr lang="it-IT" sz="1800" dirty="0" err="1">
                <a:solidFill>
                  <a:srgbClr val="000000"/>
                </a:solidFill>
                <a:latin typeface="+mj-lt"/>
              </a:rPr>
              <a:t>wheel</a:t>
            </a:r>
            <a:endParaRPr lang="en-US" sz="180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9849972-FF2E-41AF-843B-EEE8028169DC}"/>
              </a:ext>
            </a:extLst>
          </p:cNvPr>
          <p:cNvSpPr txBox="1"/>
          <p:nvPr/>
        </p:nvSpPr>
        <p:spPr>
          <a:xfrm>
            <a:off x="5010150" y="3455710"/>
            <a:ext cx="308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 err="1">
                <a:solidFill>
                  <a:srgbClr val="000000"/>
                </a:solidFill>
                <a:latin typeface="+mj-lt"/>
              </a:rPr>
              <a:t>Omni-directionality</a:t>
            </a:r>
            <a:endParaRPr lang="en-US" sz="180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462361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F79366-8BAD-40D5-8B14-A9BA96CBE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81025"/>
          </a:xfrm>
        </p:spPr>
        <p:txBody>
          <a:bodyPr wrap="square" anchor="t">
            <a:normAutofit/>
          </a:bodyPr>
          <a:lstStyle/>
          <a:p>
            <a:r>
              <a:rPr lang="it-IT" dirty="0"/>
              <a:t>Motion Planning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932499A-DB0D-48ED-9E77-8B1DD2F061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43400" y="6148388"/>
            <a:ext cx="1905000" cy="4572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634E0E86-DDFF-42BE-9A80-EC100E9D7FF5}" type="datetime1">
              <a:rPr lang="it-IT" altLang="en-US" smtClean="0"/>
              <a:pPr>
                <a:spcAft>
                  <a:spcPts val="600"/>
                </a:spcAft>
              </a:pPr>
              <a:t>06/01/2021</a:t>
            </a:fld>
            <a:endParaRPr lang="it-IT" alt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B0A9F5A-DD51-4788-A9E1-AC03BC38E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0" y="6148388"/>
            <a:ext cx="2895600" cy="457200"/>
          </a:xfrm>
        </p:spPr>
        <p:txBody>
          <a:bodyPr wrap="square" anchor="t">
            <a:normAutofit/>
          </a:bodyPr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E28E59B-E73B-4C08-94E0-1998AE23F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148388"/>
            <a:ext cx="1905000" cy="4572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>
                <a:spcAft>
                  <a:spcPts val="600"/>
                </a:spcAft>
              </a:pPr>
              <a:t>11</a:t>
            </a:fld>
            <a:endParaRPr lang="it-IT" alt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4B068EA-DA8B-488A-ADA3-12DA8B0EBE59}"/>
              </a:ext>
            </a:extLst>
          </p:cNvPr>
          <p:cNvSpPr txBox="1"/>
          <p:nvPr/>
        </p:nvSpPr>
        <p:spPr>
          <a:xfrm>
            <a:off x="2483768" y="2636912"/>
            <a:ext cx="1224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i="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3" name="Segnaposto contenuto 12">
            <a:extLst>
              <a:ext uri="{FF2B5EF4-FFF2-40B4-BE49-F238E27FC236}">
                <a16:creationId xmlns:a16="http://schemas.microsoft.com/office/drawing/2014/main" id="{91533B42-CDCC-46F0-BE16-5996CAE6F7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013" y="1955290"/>
            <a:ext cx="7559675" cy="3298258"/>
          </a:xfrm>
        </p:spPr>
      </p:pic>
    </p:spTree>
    <p:extLst>
      <p:ext uri="{BB962C8B-B14F-4D97-AF65-F5344CB8AC3E}">
        <p14:creationId xmlns:p14="http://schemas.microsoft.com/office/powerpoint/2010/main" val="3672318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2AEF6A-7C44-438F-A40B-CC6FC768D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6 DOF </a:t>
            </a:r>
            <a:r>
              <a:rPr lang="it-IT" dirty="0" err="1"/>
              <a:t>robotic</a:t>
            </a:r>
            <a:r>
              <a:rPr lang="it-IT" dirty="0"/>
              <a:t> </a:t>
            </a:r>
            <a:r>
              <a:rPr lang="it-IT" dirty="0" err="1"/>
              <a:t>arm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9EBD87D-869B-47DF-9C99-5EB1E54EA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5656" y="3793714"/>
            <a:ext cx="6912768" cy="2052096"/>
          </a:xfrm>
        </p:spPr>
        <p:txBody>
          <a:bodyPr/>
          <a:lstStyle/>
          <a:p>
            <a:r>
              <a:rPr lang="it-IT" dirty="0"/>
              <a:t>6 DOF </a:t>
            </a:r>
            <a:r>
              <a:rPr lang="it-IT" dirty="0" err="1"/>
              <a:t>robotic</a:t>
            </a:r>
            <a:r>
              <a:rPr lang="it-IT" dirty="0"/>
              <a:t> </a:t>
            </a:r>
            <a:r>
              <a:rPr lang="it-IT" dirty="0" err="1"/>
              <a:t>arm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proven</a:t>
            </a:r>
            <a:r>
              <a:rPr lang="it-IT" dirty="0"/>
              <a:t> to be </a:t>
            </a:r>
            <a:r>
              <a:rPr lang="it-IT" dirty="0" err="1"/>
              <a:t>enough</a:t>
            </a:r>
            <a:r>
              <a:rPr lang="it-IT" dirty="0"/>
              <a:t> for picking task</a:t>
            </a:r>
          </a:p>
          <a:p>
            <a:r>
              <a:rPr lang="it-IT" dirty="0"/>
              <a:t>Direct and inverse </a:t>
            </a:r>
            <a:r>
              <a:rPr lang="it-IT" dirty="0" err="1"/>
              <a:t>kinematic</a:t>
            </a:r>
            <a:r>
              <a:rPr lang="it-IT" dirty="0"/>
              <a:t> </a:t>
            </a:r>
            <a:r>
              <a:rPr lang="it-IT" dirty="0" err="1"/>
              <a:t>studied</a:t>
            </a:r>
            <a:r>
              <a:rPr lang="it-IT" dirty="0"/>
              <a:t> and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differential</a:t>
            </a:r>
            <a:r>
              <a:rPr lang="it-IT" dirty="0"/>
              <a:t> </a:t>
            </a:r>
            <a:r>
              <a:rPr lang="it-IT" dirty="0" err="1"/>
              <a:t>kinematic</a:t>
            </a:r>
            <a:r>
              <a:rPr lang="it-IT" dirty="0"/>
              <a:t> for the control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ADEC951-4C9F-4F38-9687-700DF3BBC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0F3BEE2-29D8-405A-B9B7-1F10D5D9E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E91AC91-DE1E-4281-8DED-ED578F670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12</a:t>
            </a:fld>
            <a:endParaRPr lang="it-IT" altLang="en-US" dirty="0"/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80888DD5-3427-4B69-A46D-1872B463452A}"/>
              </a:ext>
            </a:extLst>
          </p:cNvPr>
          <p:cNvGrpSpPr/>
          <p:nvPr/>
        </p:nvGrpSpPr>
        <p:grpSpPr>
          <a:xfrm>
            <a:off x="3127678" y="1196752"/>
            <a:ext cx="3536343" cy="2582317"/>
            <a:chOff x="1219200" y="2780928"/>
            <a:chExt cx="4119986" cy="3121496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9DFA8C92-B0B9-4016-ABE5-ACA0CEBD91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19200" y="2780928"/>
              <a:ext cx="4119986" cy="2597126"/>
            </a:xfrm>
            <a:prstGeom prst="rect">
              <a:avLst/>
            </a:prstGeom>
          </p:spPr>
        </p:pic>
        <p:sp>
          <p:nvSpPr>
            <p:cNvPr id="9" name="Segnaposto contenuto 2">
              <a:extLst>
                <a:ext uri="{FF2B5EF4-FFF2-40B4-BE49-F238E27FC236}">
                  <a16:creationId xmlns:a16="http://schemas.microsoft.com/office/drawing/2014/main" id="{BF44E31B-9709-4F3B-8B02-22139C1908E8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219200" y="5445224"/>
              <a:ext cx="4119986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dirty="0"/>
                <a:t>6 DOF </a:t>
              </a:r>
              <a:r>
                <a:rPr lang="it-IT" dirty="0" err="1"/>
                <a:t>robotic</a:t>
              </a:r>
              <a:r>
                <a:rPr lang="it-IT" dirty="0"/>
                <a:t> </a:t>
              </a:r>
              <a:r>
                <a:rPr lang="it-IT" dirty="0" err="1"/>
                <a:t>arm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178129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AEB0DE-8012-4E3B-9010-DC6A16562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Vision System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8745766-3F2C-496E-BD00-2298C756D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One of the </a:t>
            </a:r>
            <a:r>
              <a:rPr lang="it-IT" dirty="0" err="1"/>
              <a:t>fundamental</a:t>
            </a:r>
            <a:r>
              <a:rPr lang="it-IT" dirty="0"/>
              <a:t> </a:t>
            </a:r>
            <a:r>
              <a:rPr lang="it-IT" dirty="0" err="1"/>
              <a:t>modules</a:t>
            </a:r>
            <a:r>
              <a:rPr lang="it-IT" dirty="0"/>
              <a:t> for the picking task. </a:t>
            </a:r>
          </a:p>
          <a:p>
            <a:r>
              <a:rPr lang="it-IT" dirty="0"/>
              <a:t>RGB-D camera </a:t>
            </a:r>
            <a:r>
              <a:rPr lang="it-IT" dirty="0" err="1"/>
              <a:t>choosen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on the </a:t>
            </a:r>
            <a:r>
              <a:rPr lang="it-IT" dirty="0" err="1"/>
              <a:t>ToF</a:t>
            </a:r>
            <a:r>
              <a:rPr lang="it-IT" dirty="0"/>
              <a:t> </a:t>
            </a:r>
            <a:r>
              <a:rPr lang="it-IT" dirty="0" err="1"/>
              <a:t>tecnology</a:t>
            </a:r>
            <a:endParaRPr lang="it-IT" dirty="0"/>
          </a:p>
          <a:p>
            <a:r>
              <a:rPr lang="it-IT" dirty="0" err="1"/>
              <a:t>Recognition</a:t>
            </a:r>
            <a:r>
              <a:rPr lang="it-IT" dirty="0"/>
              <a:t>, </a:t>
            </a:r>
            <a:r>
              <a:rPr lang="it-IT" dirty="0" err="1"/>
              <a:t>identification</a:t>
            </a:r>
            <a:r>
              <a:rPr lang="it-IT" dirty="0"/>
              <a:t> and </a:t>
            </a:r>
            <a:r>
              <a:rPr lang="it-IT" dirty="0" err="1"/>
              <a:t>localization</a:t>
            </a:r>
            <a:r>
              <a:rPr lang="it-IT" dirty="0"/>
              <a:t> of the </a:t>
            </a:r>
            <a:r>
              <a:rPr lang="it-IT" dirty="0" err="1"/>
              <a:t>flowers</a:t>
            </a:r>
            <a:r>
              <a:rPr lang="it-IT" dirty="0"/>
              <a:t> inside the </a:t>
            </a:r>
            <a:r>
              <a:rPr lang="it-IT" dirty="0" err="1"/>
              <a:t>environment</a:t>
            </a:r>
            <a:r>
              <a:rPr lang="it-IT" dirty="0"/>
              <a:t>.</a:t>
            </a:r>
          </a:p>
          <a:p>
            <a:r>
              <a:rPr lang="it-IT" dirty="0"/>
              <a:t>Two </a:t>
            </a:r>
            <a:r>
              <a:rPr lang="it-IT" dirty="0" err="1"/>
              <a:t>objectives</a:t>
            </a:r>
            <a:r>
              <a:rPr lang="it-IT" dirty="0"/>
              <a:t>:</a:t>
            </a:r>
          </a:p>
          <a:p>
            <a:pPr lvl="1"/>
            <a:r>
              <a:rPr lang="it-IT" dirty="0"/>
              <a:t>Flower </a:t>
            </a:r>
            <a:r>
              <a:rPr lang="it-IT" dirty="0" err="1"/>
              <a:t>recognition</a:t>
            </a:r>
            <a:endParaRPr lang="it-IT" dirty="0"/>
          </a:p>
          <a:p>
            <a:pPr lvl="1"/>
            <a:r>
              <a:rPr lang="it-IT" dirty="0"/>
              <a:t>Flower </a:t>
            </a:r>
            <a:r>
              <a:rPr lang="it-IT" dirty="0" err="1"/>
              <a:t>localization</a:t>
            </a:r>
            <a:endParaRPr lang="it-IT" dirty="0"/>
          </a:p>
          <a:p>
            <a:r>
              <a:rPr lang="it-IT" dirty="0"/>
              <a:t>Two </a:t>
            </a:r>
            <a:r>
              <a:rPr lang="it-IT" dirty="0" err="1"/>
              <a:t>algorithm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developed</a:t>
            </a:r>
            <a:r>
              <a:rPr lang="it-IT" dirty="0"/>
              <a:t> to </a:t>
            </a:r>
            <a:r>
              <a:rPr lang="it-IT" dirty="0" err="1"/>
              <a:t>accomplish</a:t>
            </a:r>
            <a:r>
              <a:rPr lang="it-IT" dirty="0"/>
              <a:t> </a:t>
            </a:r>
            <a:r>
              <a:rPr lang="it-IT" dirty="0" err="1"/>
              <a:t>these</a:t>
            </a:r>
            <a:r>
              <a:rPr lang="it-IT" dirty="0"/>
              <a:t> tasks:</a:t>
            </a:r>
          </a:p>
          <a:p>
            <a:pPr lvl="1"/>
            <a:r>
              <a:rPr lang="it-IT" dirty="0"/>
              <a:t>K-</a:t>
            </a:r>
            <a:r>
              <a:rPr lang="it-IT" dirty="0" err="1"/>
              <a:t>mean</a:t>
            </a:r>
            <a:r>
              <a:rPr lang="it-IT" dirty="0"/>
              <a:t> </a:t>
            </a:r>
            <a:r>
              <a:rPr lang="it-IT" dirty="0" err="1"/>
              <a:t>algorithm</a:t>
            </a:r>
            <a:r>
              <a:rPr lang="it-IT" dirty="0"/>
              <a:t> for color clustering </a:t>
            </a:r>
          </a:p>
          <a:p>
            <a:pPr lvl="1"/>
            <a:r>
              <a:rPr lang="en-US" dirty="0"/>
              <a:t>Moore-Neighbor tracing algorithm modified by Jacob's stopping criteria for flower separation and localization</a:t>
            </a: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B4FECD-5324-43DA-BE43-3B328AEBC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BBF5513-FE38-4B33-8FD1-5A4065CBC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4C005D2-2207-4B3E-8728-B5265B8F0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13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1530313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FB3C47A-FB21-4ED4-AA46-1536E2EB4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369B28B-D8DC-4800-924D-1891ED8A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B42E13A-A6B4-4995-974E-34888C1A1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14</a:t>
            </a:fld>
            <a:endParaRPr lang="it-IT" altLang="en-US" dirty="0"/>
          </a:p>
        </p:txBody>
      </p:sp>
      <p:sp>
        <p:nvSpPr>
          <p:cNvPr id="33" name="Titolo 1">
            <a:extLst>
              <a:ext uri="{FF2B5EF4-FFF2-40B4-BE49-F238E27FC236}">
                <a16:creationId xmlns:a16="http://schemas.microsoft.com/office/drawing/2014/main" id="{DC5ACB55-17E2-446D-94DA-A1A74D5C1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81025"/>
          </a:xfrm>
        </p:spPr>
        <p:txBody>
          <a:bodyPr/>
          <a:lstStyle/>
          <a:p>
            <a:r>
              <a:rPr lang="en-US" dirty="0"/>
              <a:t>Flower identification</a:t>
            </a:r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9F75C366-7FDA-4A61-B0CC-4C927DC941DF}"/>
              </a:ext>
            </a:extLst>
          </p:cNvPr>
          <p:cNvGrpSpPr/>
          <p:nvPr/>
        </p:nvGrpSpPr>
        <p:grpSpPr>
          <a:xfrm>
            <a:off x="381712" y="1549147"/>
            <a:ext cx="2895600" cy="2184060"/>
            <a:chOff x="381712" y="1549147"/>
            <a:chExt cx="2895600" cy="2184060"/>
          </a:xfrm>
        </p:grpSpPr>
        <p:pic>
          <p:nvPicPr>
            <p:cNvPr id="38" name="Immagine 37" descr="Immagine che contiene esterni, pianta, verde, foglia&#10;&#10;Descrizione generata automaticamente">
              <a:extLst>
                <a:ext uri="{FF2B5EF4-FFF2-40B4-BE49-F238E27FC236}">
                  <a16:creationId xmlns:a16="http://schemas.microsoft.com/office/drawing/2014/main" id="{06520E73-3365-4DEA-BAB4-D01033D933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312" y="1549147"/>
              <a:ext cx="2722401" cy="1807845"/>
            </a:xfrm>
            <a:prstGeom prst="rect">
              <a:avLst/>
            </a:prstGeom>
          </p:spPr>
        </p:pic>
        <p:sp>
          <p:nvSpPr>
            <p:cNvPr id="39" name="Segnaposto contenuto 2">
              <a:extLst>
                <a:ext uri="{FF2B5EF4-FFF2-40B4-BE49-F238E27FC236}">
                  <a16:creationId xmlns:a16="http://schemas.microsoft.com/office/drawing/2014/main" id="{B8E68808-BE51-4593-A001-E34BE5511AD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81712" y="3354980"/>
              <a:ext cx="2895600" cy="378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dirty="0" err="1"/>
                <a:t>Original</a:t>
              </a:r>
              <a:r>
                <a:rPr lang="it-IT" dirty="0"/>
                <a:t> image</a:t>
              </a:r>
              <a:endParaRPr lang="en-US" dirty="0"/>
            </a:p>
          </p:txBody>
        </p:sp>
      </p:grpSp>
      <p:grpSp>
        <p:nvGrpSpPr>
          <p:cNvPr id="7" name="Gruppo 6">
            <a:extLst>
              <a:ext uri="{FF2B5EF4-FFF2-40B4-BE49-F238E27FC236}">
                <a16:creationId xmlns:a16="http://schemas.microsoft.com/office/drawing/2014/main" id="{AF6276ED-0F11-4834-9B7F-F52F7C2CE4DA}"/>
              </a:ext>
            </a:extLst>
          </p:cNvPr>
          <p:cNvGrpSpPr/>
          <p:nvPr/>
        </p:nvGrpSpPr>
        <p:grpSpPr>
          <a:xfrm>
            <a:off x="280758" y="3835882"/>
            <a:ext cx="3100201" cy="2230503"/>
            <a:chOff x="280758" y="3835882"/>
            <a:chExt cx="3100201" cy="2230503"/>
          </a:xfrm>
        </p:grpSpPr>
        <p:pic>
          <p:nvPicPr>
            <p:cNvPr id="37" name="Immagine 36" descr="Immagine che contiene mappa&#10;&#10;Descrizione generata automaticamente">
              <a:extLst>
                <a:ext uri="{FF2B5EF4-FFF2-40B4-BE49-F238E27FC236}">
                  <a16:creationId xmlns:a16="http://schemas.microsoft.com/office/drawing/2014/main" id="{CBE5CD09-BA68-4A8C-901D-644CCB15A2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0758" y="3835882"/>
              <a:ext cx="3100201" cy="2041390"/>
            </a:xfrm>
            <a:prstGeom prst="rect">
              <a:avLst/>
            </a:prstGeom>
          </p:spPr>
        </p:pic>
        <p:sp>
          <p:nvSpPr>
            <p:cNvPr id="40" name="Segnaposto contenuto 2">
              <a:extLst>
                <a:ext uri="{FF2B5EF4-FFF2-40B4-BE49-F238E27FC236}">
                  <a16:creationId xmlns:a16="http://schemas.microsoft.com/office/drawing/2014/main" id="{A7CA4AF2-5F8B-4389-A7C1-8A109F8A735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81712" y="5688158"/>
              <a:ext cx="2895600" cy="378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dirty="0" err="1"/>
                <a:t>Labeled</a:t>
              </a:r>
              <a:r>
                <a:rPr lang="it-IT" dirty="0"/>
                <a:t> image</a:t>
              </a:r>
              <a:endParaRPr lang="en-US" dirty="0"/>
            </a:p>
          </p:txBody>
        </p:sp>
      </p:grpSp>
      <p:grpSp>
        <p:nvGrpSpPr>
          <p:cNvPr id="8" name="Gruppo 7">
            <a:extLst>
              <a:ext uri="{FF2B5EF4-FFF2-40B4-BE49-F238E27FC236}">
                <a16:creationId xmlns:a16="http://schemas.microsoft.com/office/drawing/2014/main" id="{FB380D7F-183D-4DFF-961D-AC9730275BB3}"/>
              </a:ext>
            </a:extLst>
          </p:cNvPr>
          <p:cNvGrpSpPr/>
          <p:nvPr/>
        </p:nvGrpSpPr>
        <p:grpSpPr>
          <a:xfrm>
            <a:off x="3404592" y="1522334"/>
            <a:ext cx="2895600" cy="2140877"/>
            <a:chOff x="3404592" y="1522334"/>
            <a:chExt cx="2895600" cy="2140877"/>
          </a:xfrm>
        </p:grpSpPr>
        <p:pic>
          <p:nvPicPr>
            <p:cNvPr id="34" name="Immagine 33" descr="Immagine che contiene testo, pianta, albero, foglia&#10;&#10;Descrizione generata automaticamente">
              <a:extLst>
                <a:ext uri="{FF2B5EF4-FFF2-40B4-BE49-F238E27FC236}">
                  <a16:creationId xmlns:a16="http://schemas.microsoft.com/office/drawing/2014/main" id="{77F1A739-034E-4A4E-9738-F18EB738F6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04592" y="1522334"/>
              <a:ext cx="2895600" cy="1906666"/>
            </a:xfrm>
            <a:prstGeom prst="rect">
              <a:avLst/>
            </a:prstGeom>
          </p:spPr>
        </p:pic>
        <p:sp>
          <p:nvSpPr>
            <p:cNvPr id="41" name="Segnaposto contenuto 2">
              <a:extLst>
                <a:ext uri="{FF2B5EF4-FFF2-40B4-BE49-F238E27FC236}">
                  <a16:creationId xmlns:a16="http://schemas.microsoft.com/office/drawing/2014/main" id="{6650B934-7E99-43CF-AC9D-8F39BB660AA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556248" y="3284984"/>
              <a:ext cx="2592288" cy="378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dirty="0"/>
                <a:t>First cluster</a:t>
              </a:r>
              <a:endParaRPr lang="en-US" dirty="0"/>
            </a:p>
          </p:txBody>
        </p:sp>
      </p:grpSp>
      <p:grpSp>
        <p:nvGrpSpPr>
          <p:cNvPr id="9" name="Gruppo 8">
            <a:extLst>
              <a:ext uri="{FF2B5EF4-FFF2-40B4-BE49-F238E27FC236}">
                <a16:creationId xmlns:a16="http://schemas.microsoft.com/office/drawing/2014/main" id="{A67462B8-F5C1-4A36-89BE-9FB775A62ED6}"/>
              </a:ext>
            </a:extLst>
          </p:cNvPr>
          <p:cNvGrpSpPr/>
          <p:nvPr/>
        </p:nvGrpSpPr>
        <p:grpSpPr>
          <a:xfrm>
            <a:off x="6156175" y="1522334"/>
            <a:ext cx="2895600" cy="2140877"/>
            <a:chOff x="6156175" y="1522334"/>
            <a:chExt cx="2895600" cy="2140877"/>
          </a:xfrm>
        </p:grpSpPr>
        <p:pic>
          <p:nvPicPr>
            <p:cNvPr id="35" name="Immagine 34" descr="Immagine che contiene testo, pianta&#10;&#10;Descrizione generata automaticamente">
              <a:extLst>
                <a:ext uri="{FF2B5EF4-FFF2-40B4-BE49-F238E27FC236}">
                  <a16:creationId xmlns:a16="http://schemas.microsoft.com/office/drawing/2014/main" id="{BED932DA-79BA-4063-B19E-343732E7C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6175" y="1522334"/>
              <a:ext cx="2895600" cy="1906666"/>
            </a:xfrm>
            <a:prstGeom prst="rect">
              <a:avLst/>
            </a:prstGeom>
          </p:spPr>
        </p:pic>
        <p:sp>
          <p:nvSpPr>
            <p:cNvPr id="42" name="Segnaposto contenuto 2">
              <a:extLst>
                <a:ext uri="{FF2B5EF4-FFF2-40B4-BE49-F238E27FC236}">
                  <a16:creationId xmlns:a16="http://schemas.microsoft.com/office/drawing/2014/main" id="{843BCC5B-7423-4B87-B581-61C9545FE19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307831" y="3284984"/>
              <a:ext cx="2592288" cy="378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dirty="0"/>
                <a:t>Second cluster</a:t>
              </a:r>
              <a:endParaRPr lang="en-US" dirty="0"/>
            </a:p>
          </p:txBody>
        </p:sp>
      </p:grpSp>
      <p:grpSp>
        <p:nvGrpSpPr>
          <p:cNvPr id="10" name="Gruppo 9">
            <a:extLst>
              <a:ext uri="{FF2B5EF4-FFF2-40B4-BE49-F238E27FC236}">
                <a16:creationId xmlns:a16="http://schemas.microsoft.com/office/drawing/2014/main" id="{C376C663-925F-4D0A-919D-754D262C23C2}"/>
              </a:ext>
            </a:extLst>
          </p:cNvPr>
          <p:cNvGrpSpPr/>
          <p:nvPr/>
        </p:nvGrpSpPr>
        <p:grpSpPr>
          <a:xfrm>
            <a:off x="4554251" y="3645024"/>
            <a:ext cx="3347864" cy="2394451"/>
            <a:chOff x="4554251" y="3645024"/>
            <a:chExt cx="3347864" cy="2394451"/>
          </a:xfrm>
        </p:grpSpPr>
        <p:pic>
          <p:nvPicPr>
            <p:cNvPr id="36" name="Immagine 35" descr="Immagine che contiene testo, natura&#10;&#10;Descrizione generata automaticamente">
              <a:extLst>
                <a:ext uri="{FF2B5EF4-FFF2-40B4-BE49-F238E27FC236}">
                  <a16:creationId xmlns:a16="http://schemas.microsoft.com/office/drawing/2014/main" id="{88D2CE01-A1B9-4DCF-BCA7-97CB59EB2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4251" y="3645024"/>
              <a:ext cx="3347864" cy="2204468"/>
            </a:xfrm>
            <a:prstGeom prst="rect">
              <a:avLst/>
            </a:prstGeom>
          </p:spPr>
        </p:pic>
        <p:sp>
          <p:nvSpPr>
            <p:cNvPr id="43" name="Segnaposto contenuto 2">
              <a:extLst>
                <a:ext uri="{FF2B5EF4-FFF2-40B4-BE49-F238E27FC236}">
                  <a16:creationId xmlns:a16="http://schemas.microsoft.com/office/drawing/2014/main" id="{B8F8DE43-9B60-4662-B994-A58B4E87D5C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932039" y="5661248"/>
              <a:ext cx="2592288" cy="378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dirty="0"/>
                <a:t>Third cluster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7358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1D462E-906B-4E40-B8AB-CEA613A22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Flower </a:t>
            </a:r>
            <a:r>
              <a:rPr lang="it-IT" dirty="0" err="1"/>
              <a:t>localization</a:t>
            </a:r>
            <a:endParaRPr lang="en-US" dirty="0"/>
          </a:p>
        </p:txBody>
      </p:sp>
      <p:pic>
        <p:nvPicPr>
          <p:cNvPr id="8" name="Segnaposto contenuto 7" descr="Immagine che contiene natura, silhouette&#10;&#10;Descrizione generata automaticamente">
            <a:extLst>
              <a:ext uri="{FF2B5EF4-FFF2-40B4-BE49-F238E27FC236}">
                <a16:creationId xmlns:a16="http://schemas.microsoft.com/office/drawing/2014/main" id="{352F57AF-C306-4884-AEF5-8D1255919B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396" y="3616653"/>
            <a:ext cx="2457143" cy="1828571"/>
          </a:xfrm>
        </p:spPr>
      </p:pic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FB3C47A-FB21-4ED4-AA46-1536E2EB4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369B28B-D8DC-4800-924D-1891ED8A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B42E13A-A6B4-4995-974E-34888C1A1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15</a:t>
            </a:fld>
            <a:endParaRPr lang="it-IT" altLang="en-US" dirty="0"/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A4DDE858-CF42-448C-87EA-453E323EC8F0}"/>
              </a:ext>
            </a:extLst>
          </p:cNvPr>
          <p:cNvGrpSpPr/>
          <p:nvPr/>
        </p:nvGrpSpPr>
        <p:grpSpPr>
          <a:xfrm>
            <a:off x="360298" y="1268760"/>
            <a:ext cx="2457143" cy="2208031"/>
            <a:chOff x="360298" y="1268760"/>
            <a:chExt cx="2457143" cy="2208031"/>
          </a:xfrm>
        </p:grpSpPr>
        <p:pic>
          <p:nvPicPr>
            <p:cNvPr id="10" name="Immagine 9" descr="Immagine che contiene testo, natura&#10;&#10;Descrizione generata automaticamente">
              <a:extLst>
                <a:ext uri="{FF2B5EF4-FFF2-40B4-BE49-F238E27FC236}">
                  <a16:creationId xmlns:a16="http://schemas.microsoft.com/office/drawing/2014/main" id="{04EE5047-3658-4B4F-93D1-76711AA14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583" y="1268760"/>
              <a:ext cx="2450858" cy="1828571"/>
            </a:xfrm>
            <a:prstGeom prst="rect">
              <a:avLst/>
            </a:prstGeom>
          </p:spPr>
        </p:pic>
        <p:sp>
          <p:nvSpPr>
            <p:cNvPr id="17" name="Segnaposto contenuto 2">
              <a:extLst>
                <a:ext uri="{FF2B5EF4-FFF2-40B4-BE49-F238E27FC236}">
                  <a16:creationId xmlns:a16="http://schemas.microsoft.com/office/drawing/2014/main" id="{7202A8B4-C3C7-4E97-A4D7-D9ECDBEA973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60298" y="3098564"/>
              <a:ext cx="2457143" cy="378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dirty="0"/>
                <a:t>Flower cluster</a:t>
              </a:r>
              <a:endParaRPr lang="en-US" dirty="0"/>
            </a:p>
          </p:txBody>
        </p:sp>
      </p:grpSp>
      <p:sp>
        <p:nvSpPr>
          <p:cNvPr id="18" name="Segnaposto contenuto 2">
            <a:extLst>
              <a:ext uri="{FF2B5EF4-FFF2-40B4-BE49-F238E27FC236}">
                <a16:creationId xmlns:a16="http://schemas.microsoft.com/office/drawing/2014/main" id="{CC5735C8-D029-4400-B51B-E9018F708282}"/>
              </a:ext>
            </a:extLst>
          </p:cNvPr>
          <p:cNvSpPr txBox="1">
            <a:spLocks/>
          </p:cNvSpPr>
          <p:nvPr/>
        </p:nvSpPr>
        <p:spPr bwMode="auto">
          <a:xfrm>
            <a:off x="292845" y="5445224"/>
            <a:ext cx="2766987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Char char="•"/>
              <a:defRPr sz="18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3pPr>
            <a:lvl4pPr marL="1562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4pPr>
            <a:lvl5pPr marL="1981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200"/>
              </a:spcBef>
              <a:buNone/>
            </a:pPr>
            <a:r>
              <a:rPr lang="en-US" dirty="0"/>
              <a:t>Binarization, noise attenuation and hole filling</a:t>
            </a: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A462A684-B8E5-422B-B3C6-4CB1B7F84C48}"/>
              </a:ext>
            </a:extLst>
          </p:cNvPr>
          <p:cNvGrpSpPr/>
          <p:nvPr/>
        </p:nvGrpSpPr>
        <p:grpSpPr>
          <a:xfrm>
            <a:off x="3419872" y="1268760"/>
            <a:ext cx="2457143" cy="2178427"/>
            <a:chOff x="3419872" y="1268760"/>
            <a:chExt cx="2457143" cy="2178427"/>
          </a:xfrm>
        </p:grpSpPr>
        <p:pic>
          <p:nvPicPr>
            <p:cNvPr id="12" name="Immagine 11" descr="Immagine che contiene mappa&#10;&#10;Descrizione generata automaticamente">
              <a:extLst>
                <a:ext uri="{FF2B5EF4-FFF2-40B4-BE49-F238E27FC236}">
                  <a16:creationId xmlns:a16="http://schemas.microsoft.com/office/drawing/2014/main" id="{E99AE424-6FE6-47B1-A744-361578C77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38919" y="1268760"/>
              <a:ext cx="2419048" cy="1819048"/>
            </a:xfrm>
            <a:prstGeom prst="rect">
              <a:avLst/>
            </a:prstGeom>
          </p:spPr>
        </p:pic>
        <p:sp>
          <p:nvSpPr>
            <p:cNvPr id="19" name="Segnaposto contenuto 2">
              <a:extLst>
                <a:ext uri="{FF2B5EF4-FFF2-40B4-BE49-F238E27FC236}">
                  <a16:creationId xmlns:a16="http://schemas.microsoft.com/office/drawing/2014/main" id="{8DDF1F53-DC16-4454-BA27-F43E7B408B5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419872" y="3068960"/>
              <a:ext cx="2457143" cy="378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dirty="0" err="1"/>
                <a:t>Labeled</a:t>
              </a:r>
              <a:r>
                <a:rPr lang="it-IT" dirty="0"/>
                <a:t> image</a:t>
              </a:r>
              <a:endParaRPr lang="en-US" dirty="0"/>
            </a:p>
          </p:txBody>
        </p:sp>
      </p:grpSp>
      <p:grpSp>
        <p:nvGrpSpPr>
          <p:cNvPr id="9" name="Gruppo 8">
            <a:extLst>
              <a:ext uri="{FF2B5EF4-FFF2-40B4-BE49-F238E27FC236}">
                <a16:creationId xmlns:a16="http://schemas.microsoft.com/office/drawing/2014/main" id="{047CCE7B-644D-40A5-9A7C-0C7CB04CDE84}"/>
              </a:ext>
            </a:extLst>
          </p:cNvPr>
          <p:cNvGrpSpPr/>
          <p:nvPr/>
        </p:nvGrpSpPr>
        <p:grpSpPr>
          <a:xfrm>
            <a:off x="6326561" y="1268760"/>
            <a:ext cx="2502655" cy="2208031"/>
            <a:chOff x="6326561" y="1268760"/>
            <a:chExt cx="2502655" cy="2208031"/>
          </a:xfrm>
        </p:grpSpPr>
        <p:pic>
          <p:nvPicPr>
            <p:cNvPr id="16" name="Immagine 15">
              <a:extLst>
                <a:ext uri="{FF2B5EF4-FFF2-40B4-BE49-F238E27FC236}">
                  <a16:creationId xmlns:a16="http://schemas.microsoft.com/office/drawing/2014/main" id="{371F5F18-0EB8-4A34-A5BC-5E0E9A230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26561" y="1268760"/>
              <a:ext cx="2447619" cy="1819048"/>
            </a:xfrm>
            <a:prstGeom prst="rect">
              <a:avLst/>
            </a:prstGeom>
          </p:spPr>
        </p:pic>
        <p:sp>
          <p:nvSpPr>
            <p:cNvPr id="20" name="Segnaposto contenuto 2">
              <a:extLst>
                <a:ext uri="{FF2B5EF4-FFF2-40B4-BE49-F238E27FC236}">
                  <a16:creationId xmlns:a16="http://schemas.microsoft.com/office/drawing/2014/main" id="{8A169F20-F4DA-4564-88CA-716EF1DEFA9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372073" y="3098564"/>
              <a:ext cx="2457143" cy="378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dirty="0"/>
                <a:t>First </a:t>
              </a:r>
              <a:r>
                <a:rPr lang="it-IT" dirty="0" err="1"/>
                <a:t>flower</a:t>
              </a:r>
              <a:endParaRPr lang="en-US" dirty="0"/>
            </a:p>
          </p:txBody>
        </p:sp>
      </p:grp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D1278376-628F-4B86-B7AD-BD1A6E4355E0}"/>
              </a:ext>
            </a:extLst>
          </p:cNvPr>
          <p:cNvGrpSpPr/>
          <p:nvPr/>
        </p:nvGrpSpPr>
        <p:grpSpPr>
          <a:xfrm>
            <a:off x="6350517" y="3616653"/>
            <a:ext cx="2541963" cy="2260619"/>
            <a:chOff x="6350517" y="3616653"/>
            <a:chExt cx="2541963" cy="2260619"/>
          </a:xfrm>
        </p:grpSpPr>
        <p:pic>
          <p:nvPicPr>
            <p:cNvPr id="14" name="Immagine 13" descr="Immagine che contiene testo, arma, pianta&#10;&#10;Descrizione generata automaticamente">
              <a:extLst>
                <a:ext uri="{FF2B5EF4-FFF2-40B4-BE49-F238E27FC236}">
                  <a16:creationId xmlns:a16="http://schemas.microsoft.com/office/drawing/2014/main" id="{BD5E85AD-0A30-4183-AAB5-CBAC41A82E5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0517" y="3616653"/>
              <a:ext cx="2447619" cy="1828571"/>
            </a:xfrm>
            <a:prstGeom prst="rect">
              <a:avLst/>
            </a:prstGeom>
          </p:spPr>
        </p:pic>
        <p:sp>
          <p:nvSpPr>
            <p:cNvPr id="21" name="Segnaposto contenuto 2">
              <a:extLst>
                <a:ext uri="{FF2B5EF4-FFF2-40B4-BE49-F238E27FC236}">
                  <a16:creationId xmlns:a16="http://schemas.microsoft.com/office/drawing/2014/main" id="{4807A6AB-553E-46E2-86A7-77D6269CA78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435337" y="5499045"/>
              <a:ext cx="2457143" cy="378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dirty="0"/>
                <a:t>Second flower</a:t>
              </a:r>
            </a:p>
          </p:txBody>
        </p:sp>
      </p:grp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3B52B3BE-1AE2-411F-AD4E-4EF8B381EDC9}"/>
              </a:ext>
            </a:extLst>
          </p:cNvPr>
          <p:cNvGrpSpPr/>
          <p:nvPr/>
        </p:nvGrpSpPr>
        <p:grpSpPr>
          <a:xfrm>
            <a:off x="3426953" y="3575414"/>
            <a:ext cx="2457143" cy="2087186"/>
            <a:chOff x="3426953" y="3575414"/>
            <a:chExt cx="2457143" cy="2087186"/>
          </a:xfrm>
        </p:grpSpPr>
        <p:pic>
          <p:nvPicPr>
            <p:cNvPr id="23" name="Immagine 22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4C394A34-794E-4CD6-A53E-1F9CA666D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8029" y="3575414"/>
              <a:ext cx="2251997" cy="1785120"/>
            </a:xfrm>
            <a:prstGeom prst="rect">
              <a:avLst/>
            </a:prstGeom>
          </p:spPr>
        </p:pic>
        <p:sp>
          <p:nvSpPr>
            <p:cNvPr id="24" name="Segnaposto contenuto 2">
              <a:extLst>
                <a:ext uri="{FF2B5EF4-FFF2-40B4-BE49-F238E27FC236}">
                  <a16:creationId xmlns:a16="http://schemas.microsoft.com/office/drawing/2014/main" id="{FC3D6F51-E7A1-4CD8-BD67-20C5B10F5FC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426953" y="5284373"/>
              <a:ext cx="2457143" cy="378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dirty="0"/>
                <a:t>Flower 3D </a:t>
              </a:r>
              <a:r>
                <a:rPr lang="it-IT" dirty="0" err="1"/>
                <a:t>localization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304316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77D4FE1-B5B7-400E-9DA5-4E8CF2FB1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Robotic</a:t>
            </a:r>
            <a:r>
              <a:rPr lang="it-IT" dirty="0"/>
              <a:t> </a:t>
            </a:r>
            <a:r>
              <a:rPr lang="it-IT" dirty="0" err="1"/>
              <a:t>arm</a:t>
            </a:r>
            <a:r>
              <a:rPr lang="it-IT" dirty="0"/>
              <a:t> control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CF9694DC-6097-4773-A7C2-975E39D701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34455" y="1340768"/>
                <a:ext cx="7559675" cy="2088232"/>
              </a:xfrm>
            </p:spPr>
            <p:txBody>
              <a:bodyPr/>
              <a:lstStyle/>
              <a:p>
                <a:r>
                  <a:rPr lang="it-IT" dirty="0"/>
                  <a:t>Kinematic control of the </a:t>
                </a:r>
                <a:r>
                  <a:rPr lang="it-IT" dirty="0" err="1"/>
                  <a:t>robotic</a:t>
                </a:r>
                <a:r>
                  <a:rPr lang="it-IT" dirty="0"/>
                  <a:t> </a:t>
                </a:r>
                <a:r>
                  <a:rPr lang="it-IT" dirty="0" err="1"/>
                  <a:t>arm</a:t>
                </a:r>
                <a:endParaRPr lang="it-IT" dirty="0"/>
              </a:p>
              <a:p>
                <a:r>
                  <a:rPr lang="it-IT" dirty="0" err="1"/>
                  <a:t>Trajectory</a:t>
                </a:r>
                <a:r>
                  <a:rPr lang="it-IT" dirty="0"/>
                  <a:t> generation </a:t>
                </a:r>
                <a:r>
                  <a:rPr lang="it-IT" dirty="0" err="1"/>
                  <a:t>needed</a:t>
                </a:r>
                <a:r>
                  <a:rPr lang="it-IT" dirty="0"/>
                  <a:t> for the </a:t>
                </a:r>
                <a:r>
                  <a:rPr lang="it-IT" dirty="0" err="1"/>
                  <a:t>kinematic</a:t>
                </a:r>
                <a:r>
                  <a:rPr lang="it-IT" dirty="0"/>
                  <a:t> control loop input</a:t>
                </a:r>
              </a:p>
              <a:p>
                <a:r>
                  <a:rPr lang="it-IT" dirty="0" err="1"/>
                  <a:t>Trajectory</a:t>
                </a:r>
                <a:r>
                  <a:rPr lang="it-IT" dirty="0"/>
                  <a:t> </a:t>
                </a:r>
                <a:r>
                  <a:rPr lang="it-IT" dirty="0" err="1"/>
                  <a:t>convertion</a:t>
                </a:r>
                <a:r>
                  <a:rPr lang="it-IT" dirty="0"/>
                  <a:t> with the robot inverse </a:t>
                </a:r>
                <a:r>
                  <a:rPr lang="it-IT" dirty="0" err="1"/>
                  <a:t>analitic</a:t>
                </a:r>
                <a:r>
                  <a:rPr lang="it-IT" dirty="0"/>
                  <a:t> </a:t>
                </a:r>
                <a:r>
                  <a:rPr lang="it-IT" dirty="0" err="1"/>
                  <a:t>jacobian</a:t>
                </a:r>
                <a:endParaRPr lang="it-IT" dirty="0"/>
              </a:p>
              <a:p>
                <a:r>
                  <a:rPr lang="it-IT" dirty="0"/>
                  <a:t>Two </a:t>
                </a:r>
                <a:r>
                  <a:rPr lang="it-IT" dirty="0" err="1"/>
                  <a:t>contribution</a:t>
                </a:r>
                <a:r>
                  <a:rPr lang="it-IT" dirty="0"/>
                  <a:t> for the robot input :</a:t>
                </a:r>
              </a:p>
              <a:p>
                <a:pPr lvl="1"/>
                <a:r>
                  <a:rPr lang="it-IT" dirty="0" err="1"/>
                  <a:t>Feedforward</a:t>
                </a:r>
                <a:r>
                  <a:rPr lang="it-IT" dirty="0"/>
                  <a:t> →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it-IT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</m:acc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endParaRPr lang="it-IT" dirty="0"/>
              </a:p>
              <a:p>
                <a:pPr lvl="1"/>
                <a:r>
                  <a:rPr lang="it-IT" dirty="0"/>
                  <a:t>Feedback →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CF9694DC-6097-4773-A7C2-975E39D701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34455" y="1340768"/>
                <a:ext cx="7559675" cy="2088232"/>
              </a:xfrm>
              <a:blipFill>
                <a:blip r:embed="rId2"/>
                <a:stretch>
                  <a:fillRect l="-484" t="-17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C0186A7-70C1-4363-B3CE-ED5E3ABF3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B4B35B2-6DF5-46BE-946C-51ECBE920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6353D0C-C213-4E4B-90A5-F4A451800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16</a:t>
            </a:fld>
            <a:endParaRPr lang="it-IT" altLang="en-US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B50CF983-BB52-4EA1-891C-A248B04A4A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104" y="3612816"/>
            <a:ext cx="7956376" cy="161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2456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2F72C12D-DFE5-414C-A41E-2EA432E62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sz="2800" dirty="0" err="1"/>
              <a:t>Trajectory</a:t>
            </a:r>
            <a:r>
              <a:rPr lang="it-IT" sz="2800" dirty="0"/>
              <a:t> generation</a:t>
            </a:r>
            <a:endParaRPr 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Segnaposto contenuto 7">
                <a:extLst>
                  <a:ext uri="{FF2B5EF4-FFF2-40B4-BE49-F238E27FC236}">
                    <a16:creationId xmlns:a16="http://schemas.microsoft.com/office/drawing/2014/main" id="{02930BA9-AA7C-489C-8C1D-BDED1417128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1119436" y="1754812"/>
                <a:ext cx="3703637" cy="4114801"/>
              </a:xfrm>
            </p:spPr>
            <p:txBody>
              <a:bodyPr/>
              <a:lstStyle/>
              <a:p>
                <a:r>
                  <a:rPr lang="it-IT" sz="1800" dirty="0"/>
                  <a:t>Position </a:t>
                </a:r>
                <a:r>
                  <a:rPr lang="it-IT" sz="1800" dirty="0" err="1"/>
                  <a:t>path</a:t>
                </a:r>
                <a:endParaRPr lang="it-IT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𝑠</m:t>
                      </m:r>
                      <m:f>
                        <m:f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𝜀</m:t>
                              </m:r>
                            </m:sub>
                          </m:sSub>
                        </m:num>
                        <m:den>
                          <m:d>
                            <m:dPr>
                              <m:begChr m:val="‖"/>
                              <m:endChr m:val="‖"/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it-IT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𝜀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US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acc>
                      <m:d>
                        <m:d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= </m:t>
                      </m:r>
                      <m:acc>
                        <m:accPr>
                          <m:chr m:val="̇"/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acc>
                      <m:f>
                        <m:fPr>
                          <m:ctrlPr>
                            <a:rPr lang="it-IT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8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it-IT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𝜀</m:t>
                              </m:r>
                            </m:sub>
                          </m:sSub>
                        </m:num>
                        <m:den>
                          <m:d>
                            <m:dPr>
                              <m:begChr m:val="‖"/>
                              <m:endChr m:val="‖"/>
                              <m:ctrlPr>
                                <a:rPr lang="it-IT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it-IT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𝜀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US" sz="1800" dirty="0"/>
              </a:p>
              <a:p>
                <a:r>
                  <a:rPr lang="en-US" sz="1800" dirty="0"/>
                  <a:t>Orientation path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d>
                        <m:d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𝑠</m:t>
                      </m:r>
                      <m:f>
                        <m:f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𝜀</m:t>
                              </m:r>
                            </m:sub>
                          </m:sSub>
                        </m:num>
                        <m:den>
                          <m:d>
                            <m:dPr>
                              <m:begChr m:val="‖"/>
                              <m:endChr m:val="‖"/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8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it-IT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𝜀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US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1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</m:acc>
                      <m:d>
                        <m:d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= </m:t>
                      </m:r>
                      <m:acc>
                        <m:accPr>
                          <m:chr m:val="̇"/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acc>
                      <m:f>
                        <m:fPr>
                          <m:ctrlPr>
                            <a:rPr lang="it-IT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it-IT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𝜀</m:t>
                              </m:r>
                            </m:sub>
                          </m:sSub>
                        </m:num>
                        <m:den>
                          <m:d>
                            <m:dPr>
                              <m:begChr m:val="‖"/>
                              <m:endChr m:val="‖"/>
                              <m:ctrlPr>
                                <a:rPr lang="it-IT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8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it-IT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𝜀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US" sz="1800" dirty="0"/>
              </a:p>
              <a:p>
                <a:r>
                  <a:rPr lang="en-US" sz="1800" dirty="0"/>
                  <a:t>Final path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)= </m:t>
                      </m:r>
                      <m:d>
                        <m:dPr>
                          <m:begChr m:val="["/>
                          <m:endChr m:val="]"/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acc>
                                  <m:accPr>
                                    <m:chr m:val="̇"/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it-IT" sz="1800" i="1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it-IT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t-IT" sz="1800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</m:d>
                              </m:e>
                            </m:mr>
                            <m:mr>
                              <m:e>
                                <m:acc>
                                  <m:accPr>
                                    <m:chr m:val="̇"/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it-IT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t-IT" sz="1800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</m:d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1800" dirty="0"/>
              </a:p>
            </p:txBody>
          </p:sp>
        </mc:Choice>
        <mc:Fallback xmlns="">
          <p:sp>
            <p:nvSpPr>
              <p:cNvPr id="8" name="Segnaposto contenuto 7">
                <a:extLst>
                  <a:ext uri="{FF2B5EF4-FFF2-40B4-BE49-F238E27FC236}">
                    <a16:creationId xmlns:a16="http://schemas.microsoft.com/office/drawing/2014/main" id="{02930BA9-AA7C-489C-8C1D-BDED1417128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119436" y="1754812"/>
                <a:ext cx="3703637" cy="4114801"/>
              </a:xfrm>
              <a:blipFill>
                <a:blip r:embed="rId2"/>
                <a:stretch>
                  <a:fillRect l="-1153" t="-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477C4C3-8C6F-4CD5-B37F-6E258434D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241AC12-A50D-4FEC-B6EC-2DCB3F82C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AC790C2-1EFC-4795-BB0D-1152011B1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17</a:t>
            </a:fld>
            <a:endParaRPr lang="it-IT" altLang="en-US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A693CF3-DD59-4D4D-9D81-2470D2C32E12}"/>
              </a:ext>
            </a:extLst>
          </p:cNvPr>
          <p:cNvSpPr txBox="1"/>
          <p:nvPr/>
        </p:nvSpPr>
        <p:spPr>
          <a:xfrm>
            <a:off x="1119435" y="1354703"/>
            <a:ext cx="37036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 err="1">
                <a:solidFill>
                  <a:srgbClr val="000000"/>
                </a:solidFill>
                <a:latin typeface="+mj-lt"/>
              </a:rPr>
              <a:t>Path</a:t>
            </a:r>
            <a:r>
              <a:rPr lang="it-IT" sz="2000" dirty="0">
                <a:solidFill>
                  <a:srgbClr val="000000"/>
                </a:solidFill>
                <a:latin typeface="+mj-lt"/>
              </a:rPr>
              <a:t> </a:t>
            </a:r>
            <a:r>
              <a:rPr lang="it-IT" sz="2000" b="1" dirty="0">
                <a:solidFill>
                  <a:srgbClr val="000000"/>
                </a:solidFill>
                <a:latin typeface="+mj-lt"/>
              </a:rPr>
              <a:t>planning</a:t>
            </a:r>
            <a:endParaRPr lang="en-US" sz="2000" b="1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D015223-1611-4DC9-9595-6FE6D068D8C1}"/>
              </a:ext>
            </a:extLst>
          </p:cNvPr>
          <p:cNvSpPr txBox="1"/>
          <p:nvPr/>
        </p:nvSpPr>
        <p:spPr>
          <a:xfrm>
            <a:off x="4972049" y="1354703"/>
            <a:ext cx="37036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rgbClr val="000000"/>
                </a:solidFill>
                <a:latin typeface="+mj-lt"/>
              </a:rPr>
              <a:t>Timing</a:t>
            </a:r>
            <a:r>
              <a:rPr lang="it-IT" sz="2000" dirty="0">
                <a:solidFill>
                  <a:srgbClr val="000000"/>
                </a:solidFill>
                <a:latin typeface="+mj-lt"/>
              </a:rPr>
              <a:t> </a:t>
            </a:r>
            <a:r>
              <a:rPr lang="it-IT" sz="2000" b="1" dirty="0" err="1">
                <a:solidFill>
                  <a:srgbClr val="000000"/>
                </a:solidFill>
                <a:latin typeface="+mj-lt"/>
              </a:rPr>
              <a:t>law</a:t>
            </a:r>
            <a:endParaRPr lang="en-US" sz="2000" b="1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2" name="Segnaposto contenuto 7">
            <a:extLst>
              <a:ext uri="{FF2B5EF4-FFF2-40B4-BE49-F238E27FC236}">
                <a16:creationId xmlns:a16="http://schemas.microsoft.com/office/drawing/2014/main" id="{532010A3-1FD1-42C4-A8CB-DC43180CA029}"/>
              </a:ext>
            </a:extLst>
          </p:cNvPr>
          <p:cNvSpPr txBox="1">
            <a:spLocks/>
          </p:cNvSpPr>
          <p:nvPr/>
        </p:nvSpPr>
        <p:spPr bwMode="auto">
          <a:xfrm>
            <a:off x="4972049" y="1752600"/>
            <a:ext cx="3703637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Char char="•"/>
              <a:defRPr sz="20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3pPr>
            <a:lvl4pPr marL="1562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2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4pPr>
            <a:lvl5pPr marL="1981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1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0FBD48A7-2B45-468F-9BE5-1586E4695D41}"/>
              </a:ext>
            </a:extLst>
          </p:cNvPr>
          <p:cNvGrpSpPr/>
          <p:nvPr/>
        </p:nvGrpSpPr>
        <p:grpSpPr>
          <a:xfrm>
            <a:off x="4779831" y="1844824"/>
            <a:ext cx="4116924" cy="1975972"/>
            <a:chOff x="4788024" y="1844824"/>
            <a:chExt cx="4116924" cy="197597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CasellaDiTesto 20">
                  <a:extLst>
                    <a:ext uri="{FF2B5EF4-FFF2-40B4-BE49-F238E27FC236}">
                      <a16:creationId xmlns:a16="http://schemas.microsoft.com/office/drawing/2014/main" id="{29652EF4-193C-4388-9C62-38FCA7972E25}"/>
                    </a:ext>
                  </a:extLst>
                </p:cNvPr>
                <p:cNvSpPr txBox="1"/>
                <p:nvPr/>
              </p:nvSpPr>
              <p:spPr>
                <a:xfrm>
                  <a:off x="6880920" y="2133420"/>
                  <a:ext cx="2024028" cy="139878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it-IT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𝑇</m:t>
                            </m:r>
                          </m:e>
                          <m:sub>
                            <m:r>
                              <a:rPr kumimoji="0" lang="it-IT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𝑆</m:t>
                            </m:r>
                          </m:sub>
                        </m:sSub>
                        <m:r>
                          <a:rPr kumimoji="0" lang="it-IT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=</m:t>
                        </m:r>
                        <m:f>
                          <m:fPr>
                            <m:ctrlPr>
                              <a:rPr kumimoji="0" lang="it-IT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sSubPr>
                              <m:e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𝑚𝑎𝑥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sSubPr>
                              <m:e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𝑚𝑎𝑥</m:t>
                                </m:r>
                              </m:sub>
                            </m:sSub>
                          </m:den>
                        </m:f>
                      </m:oMath>
                    </m:oMathPara>
                  </a14:m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j-lt"/>
                    <a:cs typeface="+mn-cs"/>
                  </a:endParaRPr>
                </a:p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it-IT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𝑇</m:t>
                        </m:r>
                        <m:r>
                          <a:rPr kumimoji="0" lang="it-IT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= </m:t>
                        </m:r>
                        <m:f>
                          <m:fPr>
                            <m:ctrlPr>
                              <a:rPr kumimoji="0" lang="it-IT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fPr>
                          <m:num>
                            <m:r>
                              <a:rPr kumimoji="0" lang="it-IT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𝑙</m:t>
                            </m:r>
                            <m:sSub>
                              <m:sSubPr>
                                <m:ctrlP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sSubPr>
                              <m:e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𝑚𝑎𝑥</m:t>
                                </m:r>
                              </m:sub>
                            </m:sSub>
                            <m:r>
                              <a:rPr kumimoji="0" lang="it-IT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+</m:t>
                            </m:r>
                            <m:sSubSup>
                              <m:sSubSupPr>
                                <m:ctrlP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sSubSupPr>
                              <m:e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𝑚𝑎𝑥</m:t>
                                </m:r>
                              </m:sub>
                              <m:sup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2</m:t>
                                </m:r>
                              </m:sup>
                            </m:sSubSup>
                          </m:num>
                          <m:den>
                            <m:sSub>
                              <m:sSubPr>
                                <m:ctrlP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sSubPr>
                              <m:e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𝑚𝑎𝑥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sSubPr>
                              <m:e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𝑚𝑎𝑥</m:t>
                                </m:r>
                              </m:sub>
                            </m:sSub>
                          </m:den>
                        </m:f>
                      </m:oMath>
                    </m:oMathPara>
                  </a14:m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j-lt"/>
                    <a:cs typeface="+mn-cs"/>
                  </a:endParaRPr>
                </a:p>
                <a:p>
                  <a:endParaRPr lang="en-US" dirty="0">
                    <a:solidFill>
                      <a:srgbClr val="000000"/>
                    </a:solidFill>
                  </a:endParaRPr>
                </a:p>
              </p:txBody>
            </p:sp>
          </mc:Choice>
          <mc:Fallback xmlns="">
            <p:sp>
              <p:nvSpPr>
                <p:cNvPr id="21" name="CasellaDiTesto 20">
                  <a:extLst>
                    <a:ext uri="{FF2B5EF4-FFF2-40B4-BE49-F238E27FC236}">
                      <a16:creationId xmlns:a16="http://schemas.microsoft.com/office/drawing/2014/main" id="{29652EF4-193C-4388-9C62-38FCA7972E2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80920" y="2133420"/>
                  <a:ext cx="2024028" cy="1398781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23" name="Immagine 22">
              <a:extLst>
                <a:ext uri="{FF2B5EF4-FFF2-40B4-BE49-F238E27FC236}">
                  <a16:creationId xmlns:a16="http://schemas.microsoft.com/office/drawing/2014/main" id="{739384FB-33A7-40FB-BEAA-4960F20848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793"/>
            <a:stretch/>
          </p:blipFill>
          <p:spPr>
            <a:xfrm>
              <a:off x="4788024" y="1844824"/>
              <a:ext cx="2092896" cy="1975972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CasellaDiTesto 23">
                <a:extLst>
                  <a:ext uri="{FF2B5EF4-FFF2-40B4-BE49-F238E27FC236}">
                    <a16:creationId xmlns:a16="http://schemas.microsoft.com/office/drawing/2014/main" id="{1F8089A2-1FC0-4DC0-9431-1E07569BB8CA}"/>
                  </a:ext>
                </a:extLst>
              </p:cNvPr>
              <p:cNvSpPr txBox="1"/>
              <p:nvPr/>
            </p:nvSpPr>
            <p:spPr>
              <a:xfrm>
                <a:off x="4786065" y="3820797"/>
                <a:ext cx="4104456" cy="1394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sz="1800" dirty="0">
                  <a:solidFill>
                    <a:srgbClr val="000000"/>
                  </a:solidFill>
                  <a:latin typeface="+mj-lt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t-IT"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acc>
                      <m:d>
                        <m:dPr>
                          <m:ctrlPr>
                            <a:rPr lang="it-IT"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18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1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18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  <m:r>
                                <a:rPr lang="it-IT" sz="1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18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it-IT" sz="1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      </m:t>
                              </m:r>
                              <m:r>
                                <a:rPr lang="en-US" sz="18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a:rPr lang="it-IT" sz="1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              </m:t>
                              </m:r>
                              <m:r>
                                <a:rPr lang="it-IT" sz="1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it-IT" sz="1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sz="1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𝜖</m:t>
                              </m:r>
                              <m:r>
                                <a:rPr lang="it-IT" sz="1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0,</m:t>
                                  </m:r>
                                  <m:sSub>
                                    <m:sSubPr>
                                      <m:ctrlPr>
                                        <a:rPr lang="it-IT"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it-IT"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e>
                              <m:r>
                                <a:rPr lang="en-US" sz="18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&amp;</m:t>
                              </m:r>
                              <m:sSub>
                                <m:sSubPr>
                                  <m:ctrlP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  <m:r>
                                <a:rPr lang="en-US" sz="18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it-IT" sz="1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                </m:t>
                              </m:r>
                              <m:r>
                                <a:rPr lang="it-IT" sz="1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it-IT" sz="1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sz="1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𝜖</m:t>
                              </m:r>
                              <m:r>
                                <a:rPr lang="it-IT" sz="1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it-IT"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  <m:r>
                                        <a:rPr lang="it-IT"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,</m:t>
                                      </m:r>
                                    </m:sub>
                                  </m:sSub>
                                  <m: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  <m: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it-IT"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it-IT"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a:rPr lang="it-IT" sz="18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𝐴</m:t>
                                        </m:r>
                                      </m:e>
                                      <m:sub>
                                        <m: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𝑚𝑎𝑥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  <m: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𝑇</m:t>
                                        </m:r>
                                      </m:e>
                                    </m:d>
                                    <m:r>
                                      <a:rPr lang="it-IT" sz="18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  </m:t>
                                    </m:r>
                                  </m:e>
                                  <m:e>
                                    <m:r>
                                      <a:rPr lang="it-IT" sz="18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it-IT" sz="18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it-IT" sz="18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𝜖</m:t>
                                    </m:r>
                                    <m:r>
                                      <a:rPr lang="it-IT" sz="18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  <m:d>
                                      <m:dPr>
                                        <m:begChr m:val="["/>
                                        <m:endChr m:val="]"/>
                                        <m:ctrlP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𝑇</m:t>
                                        </m:r>
                                        <m: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it-IT"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it-IT"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𝑇</m:t>
                                            </m:r>
                                          </m:e>
                                          <m:sub>
                                            <m:r>
                                              <a:rPr lang="it-IT"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</m:sub>
                                        </m:sSub>
                                        <m: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𝑇</m:t>
                                        </m:r>
                                      </m:e>
                                    </m:d>
                                  </m:e>
                                </m:mr>
                              </m:m>
                            </m:e>
                          </m:eqArr>
                        </m:e>
                      </m:d>
                    </m:oMath>
                  </m:oMathPara>
                </a14:m>
                <a:endParaRPr lang="en-US" sz="1800" dirty="0">
                  <a:solidFill>
                    <a:srgbClr val="000000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24" name="CasellaDiTesto 23">
                <a:extLst>
                  <a:ext uri="{FF2B5EF4-FFF2-40B4-BE49-F238E27FC236}">
                    <a16:creationId xmlns:a16="http://schemas.microsoft.com/office/drawing/2014/main" id="{1F8089A2-1FC0-4DC0-9431-1E07569BB8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6065" y="3820797"/>
                <a:ext cx="4104456" cy="139499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227013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magine 23">
            <a:extLst>
              <a:ext uri="{FF2B5EF4-FFF2-40B4-BE49-F238E27FC236}">
                <a16:creationId xmlns:a16="http://schemas.microsoft.com/office/drawing/2014/main" id="{C3A506A3-F1A2-4149-8D96-6109884D24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89" y="1205949"/>
            <a:ext cx="3709327" cy="1883197"/>
          </a:xfrm>
          <a:prstGeom prst="rect">
            <a:avLst/>
          </a:prstGeom>
        </p:spPr>
      </p:pic>
      <p:pic>
        <p:nvPicPr>
          <p:cNvPr id="22" name="Segnaposto contenuto 21" descr="Immagine che contiene testo&#10;&#10;Descrizione generata automaticamente">
            <a:extLst>
              <a:ext uri="{FF2B5EF4-FFF2-40B4-BE49-F238E27FC236}">
                <a16:creationId xmlns:a16="http://schemas.microsoft.com/office/drawing/2014/main" id="{F1AE064E-8D4C-40F1-AC3A-AF96AC95D837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8369" y="1205949"/>
            <a:ext cx="2950095" cy="1894030"/>
          </a:xfrm>
        </p:spPr>
      </p:pic>
      <p:pic>
        <p:nvPicPr>
          <p:cNvPr id="20" name="Segnaposto contenuto 19" descr="Immagine che contiene interni, apparecchio&#10;&#10;Descrizione generata automaticamente">
            <a:extLst>
              <a:ext uri="{FF2B5EF4-FFF2-40B4-BE49-F238E27FC236}">
                <a16:creationId xmlns:a16="http://schemas.microsoft.com/office/drawing/2014/main" id="{1A64F869-EC52-4B01-AAC7-68BB0E5B37B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910" y="3655182"/>
            <a:ext cx="3696106" cy="2047244"/>
          </a:xfrm>
        </p:spPr>
      </p:pic>
      <p:pic>
        <p:nvPicPr>
          <p:cNvPr id="26" name="Immagine 25" descr="Immagine che contiene esterni, albero, strada&#10;&#10;Descrizione generata automaticamente">
            <a:extLst>
              <a:ext uri="{FF2B5EF4-FFF2-40B4-BE49-F238E27FC236}">
                <a16:creationId xmlns:a16="http://schemas.microsoft.com/office/drawing/2014/main" id="{76885F9A-988F-4B81-9CB4-897993FE65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8495" y="3655532"/>
            <a:ext cx="2743945" cy="204689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F06B309A-6FAE-41DF-90E9-82861E24E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81025"/>
          </a:xfrm>
        </p:spPr>
        <p:txBody>
          <a:bodyPr wrap="square" anchor="t">
            <a:normAutofit/>
          </a:bodyPr>
          <a:lstStyle/>
          <a:p>
            <a:r>
              <a:rPr lang="it-IT" dirty="0" err="1"/>
              <a:t>Existing</a:t>
            </a:r>
            <a:r>
              <a:rPr lang="it-IT" dirty="0"/>
              <a:t> </a:t>
            </a:r>
            <a:r>
              <a:rPr lang="it-IT" dirty="0" err="1"/>
              <a:t>prototypes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EEC5038-89F3-4A94-879C-515EFA74F2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43400" y="6148388"/>
            <a:ext cx="1905000" cy="4572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634E0E86-DDFF-42BE-9A80-EC100E9D7FF5}" type="datetime1">
              <a:rPr lang="it-IT" altLang="en-US" smtClean="0"/>
              <a:pPr>
                <a:spcAft>
                  <a:spcPts val="600"/>
                </a:spcAft>
              </a:pPr>
              <a:t>06/01/2021</a:t>
            </a:fld>
            <a:endParaRPr lang="it-IT" alt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FBD59CD-B716-4A2B-A410-CEFD37FAF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0" y="6148388"/>
            <a:ext cx="2895600" cy="457200"/>
          </a:xfrm>
        </p:spPr>
        <p:txBody>
          <a:bodyPr wrap="square" anchor="t">
            <a:normAutofit/>
          </a:bodyPr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AB8E95B-46A8-48D7-98DD-1B42D1792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148388"/>
            <a:ext cx="1905000" cy="4572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>
                <a:spcAft>
                  <a:spcPts val="600"/>
                </a:spcAft>
              </a:pPr>
              <a:t>18</a:t>
            </a:fld>
            <a:endParaRPr lang="it-IT" altLang="en-US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7CB69CEB-D150-4662-8E96-40600069DAE1}"/>
              </a:ext>
            </a:extLst>
          </p:cNvPr>
          <p:cNvSpPr txBox="1">
            <a:spLocks/>
          </p:cNvSpPr>
          <p:nvPr/>
        </p:nvSpPr>
        <p:spPr bwMode="auto">
          <a:xfrm>
            <a:off x="1006688" y="5702426"/>
            <a:ext cx="3709327" cy="378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Char char="•"/>
              <a:defRPr sz="18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3pPr>
            <a:lvl4pPr marL="1562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4pPr>
            <a:lvl5pPr marL="1981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dirty="0" err="1"/>
              <a:t>Iron</a:t>
            </a:r>
            <a:r>
              <a:rPr lang="it-IT" dirty="0"/>
              <a:t> </a:t>
            </a:r>
            <a:r>
              <a:rPr lang="it-IT" dirty="0" err="1"/>
              <a:t>Ox</a:t>
            </a:r>
            <a:endParaRPr lang="en-US" dirty="0"/>
          </a:p>
        </p:txBody>
      </p:sp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FE9CB22A-6292-4D08-8A59-31347FB7831C}"/>
              </a:ext>
            </a:extLst>
          </p:cNvPr>
          <p:cNvSpPr txBox="1">
            <a:spLocks/>
          </p:cNvSpPr>
          <p:nvPr/>
        </p:nvSpPr>
        <p:spPr bwMode="auto">
          <a:xfrm>
            <a:off x="5780088" y="5690744"/>
            <a:ext cx="2752352" cy="378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Char char="•"/>
              <a:defRPr sz="18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3pPr>
            <a:lvl4pPr marL="1562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4pPr>
            <a:lvl5pPr marL="1981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dirty="0"/>
              <a:t>Sweeper Robot</a:t>
            </a:r>
            <a:endParaRPr lang="en-US" dirty="0"/>
          </a:p>
        </p:txBody>
      </p:sp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45EA5382-A52F-4AE8-9B1F-20551C945177}"/>
              </a:ext>
            </a:extLst>
          </p:cNvPr>
          <p:cNvSpPr txBox="1">
            <a:spLocks/>
          </p:cNvSpPr>
          <p:nvPr/>
        </p:nvSpPr>
        <p:spPr bwMode="auto">
          <a:xfrm>
            <a:off x="1019910" y="3105891"/>
            <a:ext cx="3696106" cy="378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Char char="•"/>
              <a:defRPr sz="18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3pPr>
            <a:lvl4pPr marL="1562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4pPr>
            <a:lvl5pPr marL="1981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dirty="0"/>
              <a:t>Root AI</a:t>
            </a:r>
            <a:endParaRPr lang="en-US" dirty="0"/>
          </a:p>
        </p:txBody>
      </p:sp>
      <p:sp>
        <p:nvSpPr>
          <p:cNvPr id="13" name="Segnaposto contenuto 2">
            <a:extLst>
              <a:ext uri="{FF2B5EF4-FFF2-40B4-BE49-F238E27FC236}">
                <a16:creationId xmlns:a16="http://schemas.microsoft.com/office/drawing/2014/main" id="{55F61CC1-7C2C-45D6-B768-86C218795041}"/>
              </a:ext>
            </a:extLst>
          </p:cNvPr>
          <p:cNvSpPr txBox="1">
            <a:spLocks/>
          </p:cNvSpPr>
          <p:nvPr/>
        </p:nvSpPr>
        <p:spPr bwMode="auto">
          <a:xfrm>
            <a:off x="5798369" y="3110529"/>
            <a:ext cx="2968376" cy="378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Char char="•"/>
              <a:defRPr sz="18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3pPr>
            <a:lvl4pPr marL="1562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4pPr>
            <a:lvl5pPr marL="1981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dirty="0" err="1"/>
              <a:t>Rubion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6523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po 15">
            <a:extLst>
              <a:ext uri="{FF2B5EF4-FFF2-40B4-BE49-F238E27FC236}">
                <a16:creationId xmlns:a16="http://schemas.microsoft.com/office/drawing/2014/main" id="{83F5E59D-0D42-44A6-9D6A-972669575B63}"/>
              </a:ext>
            </a:extLst>
          </p:cNvPr>
          <p:cNvGrpSpPr/>
          <p:nvPr/>
        </p:nvGrpSpPr>
        <p:grpSpPr>
          <a:xfrm>
            <a:off x="3756230" y="1113344"/>
            <a:ext cx="2431374" cy="4936383"/>
            <a:chOff x="3614229" y="1113344"/>
            <a:chExt cx="2431374" cy="4936383"/>
          </a:xfrm>
        </p:grpSpPr>
        <p:pic>
          <p:nvPicPr>
            <p:cNvPr id="29" name="Segnaposto contenuto 21">
              <a:extLst>
                <a:ext uri="{FF2B5EF4-FFF2-40B4-BE49-F238E27FC236}">
                  <a16:creationId xmlns:a16="http://schemas.microsoft.com/office/drawing/2014/main" id="{EE1DF44F-4F10-42DD-B09B-688EA5700C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060" b="20339"/>
            <a:stretch/>
          </p:blipFill>
          <p:spPr bwMode="auto">
            <a:xfrm>
              <a:off x="3614627" y="1552432"/>
              <a:ext cx="2430976" cy="14488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" name="Segnaposto contenuto 2">
              <a:extLst>
                <a:ext uri="{FF2B5EF4-FFF2-40B4-BE49-F238E27FC236}">
                  <a16:creationId xmlns:a16="http://schemas.microsoft.com/office/drawing/2014/main" id="{D2F91984-6552-4BA8-BD4D-49F9AF53CAE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614230" y="3068960"/>
              <a:ext cx="2430975" cy="29807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</a:pPr>
              <a:r>
                <a:rPr lang="it-IT" sz="1500" dirty="0" err="1"/>
                <a:t>Dimentions</a:t>
              </a:r>
              <a:r>
                <a:rPr lang="it-IT" sz="1500" dirty="0"/>
                <a:t>(mm):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it-IT" sz="1500" dirty="0"/>
                <a:t> </a:t>
              </a:r>
              <a:r>
                <a:rPr lang="en-US" sz="1500" b="0" i="0" dirty="0">
                  <a:effectLst/>
                </a:rPr>
                <a:t>400 x 307 x 123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Load capacity: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10kg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Max speed: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0.6m/s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Battery life: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6h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Charging time: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4h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Sensors: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4 ultrasonic</a:t>
              </a:r>
            </a:p>
          </p:txBody>
        </p:sp>
        <p:sp>
          <p:nvSpPr>
            <p:cNvPr id="31" name="Segnaposto contenuto 2">
              <a:extLst>
                <a:ext uri="{FF2B5EF4-FFF2-40B4-BE49-F238E27FC236}">
                  <a16:creationId xmlns:a16="http://schemas.microsoft.com/office/drawing/2014/main" id="{A6334E38-C617-4B55-B2BD-DF516EA9758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614229" y="1113344"/>
              <a:ext cx="2430975" cy="3714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i="1" dirty="0"/>
                <a:t>4WD </a:t>
              </a:r>
              <a:r>
                <a:rPr lang="it-IT" i="1" dirty="0" err="1"/>
                <a:t>mecanum</a:t>
              </a:r>
              <a:endParaRPr lang="en-US" i="1" dirty="0"/>
            </a:p>
          </p:txBody>
        </p:sp>
      </p:grp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45534A47-8DAF-44DA-A858-ED5128F93929}"/>
              </a:ext>
            </a:extLst>
          </p:cNvPr>
          <p:cNvGrpSpPr/>
          <p:nvPr/>
        </p:nvGrpSpPr>
        <p:grpSpPr>
          <a:xfrm>
            <a:off x="1115614" y="1120488"/>
            <a:ext cx="2430975" cy="4388380"/>
            <a:chOff x="3680362" y="1111556"/>
            <a:chExt cx="2430975" cy="4388380"/>
          </a:xfrm>
        </p:grpSpPr>
        <p:pic>
          <p:nvPicPr>
            <p:cNvPr id="19" name="Immagine 18" descr="Immagine che contiene terra, esterni, carretto&#10;&#10;Descrizione generata automaticamente">
              <a:extLst>
                <a:ext uri="{FF2B5EF4-FFF2-40B4-BE49-F238E27FC236}">
                  <a16:creationId xmlns:a16="http://schemas.microsoft.com/office/drawing/2014/main" id="{90D8E778-A006-48AD-B8E0-5F882ACD73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628800"/>
              <a:ext cx="2133799" cy="1208655"/>
            </a:xfrm>
            <a:prstGeom prst="rect">
              <a:avLst/>
            </a:prstGeom>
          </p:spPr>
        </p:pic>
        <p:sp>
          <p:nvSpPr>
            <p:cNvPr id="20" name="Segnaposto contenuto 2">
              <a:extLst>
                <a:ext uri="{FF2B5EF4-FFF2-40B4-BE49-F238E27FC236}">
                  <a16:creationId xmlns:a16="http://schemas.microsoft.com/office/drawing/2014/main" id="{1693845A-8644-43E4-958B-29F17A96B67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680362" y="3068960"/>
              <a:ext cx="2430975" cy="2430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</a:pPr>
              <a:r>
                <a:rPr lang="it-IT" sz="1500" dirty="0" err="1"/>
                <a:t>Dimentions</a:t>
              </a:r>
              <a:r>
                <a:rPr lang="it-IT" sz="1500" dirty="0"/>
                <a:t>(mm):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b="0" i="0" dirty="0">
                  <a:effectLst/>
                </a:rPr>
                <a:t>480 x 450 x 134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Load capacity: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20kg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Max speed: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0.6m/s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Battery life: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8h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Charging time: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4h</a:t>
              </a:r>
            </a:p>
            <a:p>
              <a:pPr marL="0" indent="0">
                <a:spcBef>
                  <a:spcPts val="0"/>
                </a:spcBef>
                <a:buNone/>
              </a:pPr>
              <a:endParaRPr lang="en-US" sz="1500" dirty="0"/>
            </a:p>
            <a:p>
              <a:pPr marL="0" indent="0" algn="ctr">
                <a:spcBef>
                  <a:spcPts val="0"/>
                </a:spcBef>
                <a:buNone/>
              </a:pPr>
              <a:endParaRPr lang="en-US" sz="1500" dirty="0"/>
            </a:p>
            <a:p>
              <a:pPr algn="ctr"/>
              <a:endParaRPr lang="en-US" dirty="0">
                <a:latin typeface="Arial" panose="020B0604020202020204" pitchFamily="34" charset="0"/>
              </a:endParaRPr>
            </a:p>
            <a:p>
              <a:pPr algn="ctr"/>
              <a:endParaRPr lang="en-US" dirty="0"/>
            </a:p>
          </p:txBody>
        </p:sp>
        <p:sp>
          <p:nvSpPr>
            <p:cNvPr id="21" name="Segnaposto contenuto 2">
              <a:extLst>
                <a:ext uri="{FF2B5EF4-FFF2-40B4-BE49-F238E27FC236}">
                  <a16:creationId xmlns:a16="http://schemas.microsoft.com/office/drawing/2014/main" id="{DC24A23A-3995-41F6-94F1-0FB1F883664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680362" y="1111556"/>
              <a:ext cx="2430975" cy="3714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i="1" dirty="0"/>
                <a:t>OMR10</a:t>
              </a:r>
              <a:endParaRPr lang="en-US" i="1" dirty="0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A0502811-DA2A-44CD-A80D-3282CB4EC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prototypes – Mobile platform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D89F754-141F-45C8-88FE-1D8EF826D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269407B-8CB7-4B38-BD7D-91F03BB08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5ECA580-ACC0-44F8-81A9-43BB1C86B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19</a:t>
            </a:fld>
            <a:endParaRPr lang="it-IT" altLang="en-US" dirty="0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AB661662-5117-4A3C-8A5A-3422B73F4929}"/>
              </a:ext>
            </a:extLst>
          </p:cNvPr>
          <p:cNvGrpSpPr/>
          <p:nvPr/>
        </p:nvGrpSpPr>
        <p:grpSpPr>
          <a:xfrm>
            <a:off x="6397244" y="1087976"/>
            <a:ext cx="2430975" cy="4834651"/>
            <a:chOff x="6397244" y="1087976"/>
            <a:chExt cx="2430975" cy="4834651"/>
          </a:xfrm>
        </p:grpSpPr>
        <p:pic>
          <p:nvPicPr>
            <p:cNvPr id="26" name="Immagine 25" descr="Immagine che contiene mugnaio&#10;&#10;Descrizione generata automaticamente">
              <a:extLst>
                <a:ext uri="{FF2B5EF4-FFF2-40B4-BE49-F238E27FC236}">
                  <a16:creationId xmlns:a16="http://schemas.microsoft.com/office/drawing/2014/main" id="{1754CB23-7E28-4C16-BC9D-B5A0BA6A48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60232" y="1556792"/>
              <a:ext cx="1905000" cy="1432480"/>
            </a:xfrm>
            <a:prstGeom prst="rect">
              <a:avLst/>
            </a:prstGeom>
          </p:spPr>
        </p:pic>
        <p:sp>
          <p:nvSpPr>
            <p:cNvPr id="11" name="Segnaposto contenuto 2">
              <a:extLst>
                <a:ext uri="{FF2B5EF4-FFF2-40B4-BE49-F238E27FC236}">
                  <a16:creationId xmlns:a16="http://schemas.microsoft.com/office/drawing/2014/main" id="{D4BF7884-3E69-4DFE-AADF-8EEE8EBECEB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397244" y="3068960"/>
              <a:ext cx="2430975" cy="28536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</a:pPr>
              <a:r>
                <a:rPr lang="it-IT" sz="1500" dirty="0" err="1"/>
                <a:t>Dimentions</a:t>
              </a:r>
              <a:r>
                <a:rPr lang="it-IT" sz="1500" dirty="0"/>
                <a:t>(mm):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it-IT" sz="1500" dirty="0"/>
                <a:t> </a:t>
              </a:r>
              <a:r>
                <a:rPr lang="en-US" sz="1500" b="0" i="0" dirty="0">
                  <a:effectLst/>
                </a:rPr>
                <a:t>986 x 662 x 409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Load capacity: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80kg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Max speed: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0.8m/s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Battery life: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7h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Charging time: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5h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Sensors: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2 lidar - 4 ultrasonic </a:t>
              </a:r>
            </a:p>
            <a:p>
              <a:pPr marL="0" indent="0" algn="ctr">
                <a:buNone/>
              </a:pPr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14" name="Segnaposto contenuto 2">
              <a:extLst>
                <a:ext uri="{FF2B5EF4-FFF2-40B4-BE49-F238E27FC236}">
                  <a16:creationId xmlns:a16="http://schemas.microsoft.com/office/drawing/2014/main" id="{FF1BEA9F-A08D-4E4C-B8D6-DA584BF2F93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397244" y="1087976"/>
              <a:ext cx="2430975" cy="3714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i="1" dirty="0"/>
                <a:t>MP-500</a:t>
              </a:r>
              <a:endParaRPr lang="en-US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523902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BC2B7B-0334-4FC7-8629-8E695CE59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Introduction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7D5DAAE-8EA4-4B26-85A9-D5D233653F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6013" y="1340768"/>
            <a:ext cx="7559675" cy="2304256"/>
          </a:xfrm>
        </p:spPr>
        <p:txBody>
          <a:bodyPr/>
          <a:lstStyle/>
          <a:p>
            <a:r>
              <a:rPr lang="en-US" dirty="0"/>
              <a:t>Agriculture 4.0: </a:t>
            </a:r>
          </a:p>
          <a:p>
            <a:pPr lvl="1"/>
            <a:r>
              <a:rPr lang="en-US" dirty="0"/>
              <a:t>new technologies</a:t>
            </a:r>
          </a:p>
          <a:p>
            <a:pPr lvl="1"/>
            <a:r>
              <a:rPr lang="en-US" dirty="0"/>
              <a:t>the necessity of more products in a minor time.</a:t>
            </a:r>
          </a:p>
          <a:p>
            <a:r>
              <a:rPr lang="en-US" dirty="0"/>
              <a:t>Different solution have been presented during these years to overcome the population growth. </a:t>
            </a:r>
          </a:p>
          <a:p>
            <a:r>
              <a:rPr lang="en-US" dirty="0"/>
              <a:t>Use robot to perform hard </a:t>
            </a:r>
            <a:r>
              <a:rPr lang="en-US" dirty="0" err="1"/>
              <a:t>labour</a:t>
            </a:r>
            <a:r>
              <a:rPr lang="en-US" dirty="0"/>
              <a:t> in less time with more productivity</a:t>
            </a:r>
          </a:p>
          <a:p>
            <a:r>
              <a:rPr lang="en-US" dirty="0"/>
              <a:t>The following work is divided in two main parts: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D94F876-D4A0-4C62-AD9A-4CA4FCE13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515876B-16C6-459A-9795-9A7ED5CC4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8712890-F107-4838-A186-5E89D9A6F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2</a:t>
            </a:fld>
            <a:endParaRPr lang="it-IT" altLang="en-US" dirty="0"/>
          </a:p>
        </p:txBody>
      </p:sp>
      <p:graphicFrame>
        <p:nvGraphicFramePr>
          <p:cNvPr id="9" name="Diagramma 8">
            <a:extLst>
              <a:ext uri="{FF2B5EF4-FFF2-40B4-BE49-F238E27FC236}">
                <a16:creationId xmlns:a16="http://schemas.microsoft.com/office/drawing/2014/main" id="{6F23E06E-D9D9-4919-9B4E-740C66293B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06552392"/>
              </p:ext>
            </p:extLst>
          </p:nvPr>
        </p:nvGraphicFramePr>
        <p:xfrm>
          <a:off x="1116013" y="3751872"/>
          <a:ext cx="7559675" cy="1477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339805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D41D70-86C4-4B39-A9EE-10FBAD71F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prototypes – 6 DOF Manipulator arm </a:t>
            </a:r>
          </a:p>
        </p:txBody>
      </p:sp>
      <p:pic>
        <p:nvPicPr>
          <p:cNvPr id="8" name="Segnaposto contenuto 7" descr="Immagine che contiene testo, nero&#10;&#10;Descrizione generata automaticamente">
            <a:extLst>
              <a:ext uri="{FF2B5EF4-FFF2-40B4-BE49-F238E27FC236}">
                <a16:creationId xmlns:a16="http://schemas.microsoft.com/office/drawing/2014/main" id="{E1A8DDE3-BD44-4B3E-9ED5-A211992EFA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142"/>
          <a:stretch/>
        </p:blipFill>
        <p:spPr>
          <a:xfrm>
            <a:off x="6719371" y="1235969"/>
            <a:ext cx="1483194" cy="1904999"/>
          </a:xfrm>
        </p:spPr>
      </p:pic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BEBD9F0-DA41-41CB-A57E-0BC133637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E507C52-8377-488F-9499-DD6EB6436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A7DC4CA-5899-4D66-833D-6F96800E3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20</a:t>
            </a:fld>
            <a:endParaRPr lang="it-IT" altLang="en-US" dirty="0"/>
          </a:p>
        </p:txBody>
      </p:sp>
      <p:sp>
        <p:nvSpPr>
          <p:cNvPr id="13" name="Segnaposto contenuto 2">
            <a:extLst>
              <a:ext uri="{FF2B5EF4-FFF2-40B4-BE49-F238E27FC236}">
                <a16:creationId xmlns:a16="http://schemas.microsoft.com/office/drawing/2014/main" id="{ACD7BF41-A5D9-4CA3-A51F-81EC10210776}"/>
              </a:ext>
            </a:extLst>
          </p:cNvPr>
          <p:cNvSpPr txBox="1">
            <a:spLocks/>
          </p:cNvSpPr>
          <p:nvPr/>
        </p:nvSpPr>
        <p:spPr bwMode="auto">
          <a:xfrm>
            <a:off x="6245481" y="3727884"/>
            <a:ext cx="2430975" cy="2077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Char char="•"/>
              <a:defRPr sz="18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3pPr>
            <a:lvl4pPr marL="1562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4pPr>
            <a:lvl5pPr marL="1981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it-IT" sz="1500" dirty="0"/>
              <a:t>RGB </a:t>
            </a:r>
            <a:r>
              <a:rPr lang="it-IT" sz="1500" dirty="0" err="1"/>
              <a:t>sensor</a:t>
            </a:r>
            <a:r>
              <a:rPr lang="it-IT" sz="1500" dirty="0"/>
              <a:t>:</a:t>
            </a:r>
          </a:p>
          <a:p>
            <a:pPr lvl="1">
              <a:spcBef>
                <a:spcPts val="0"/>
              </a:spcBef>
            </a:pPr>
            <a:r>
              <a:rPr lang="it-IT" sz="1400" dirty="0" err="1"/>
              <a:t>Resolution</a:t>
            </a:r>
            <a:r>
              <a:rPr lang="it-IT" sz="1400" dirty="0"/>
              <a:t>: 1980x1080 </a:t>
            </a:r>
            <a:r>
              <a:rPr lang="it-IT" sz="1400" dirty="0" err="1"/>
              <a:t>at</a:t>
            </a:r>
            <a:r>
              <a:rPr lang="it-IT" sz="1400" dirty="0"/>
              <a:t> 30fps</a:t>
            </a:r>
          </a:p>
          <a:p>
            <a:pPr>
              <a:spcBef>
                <a:spcPts val="0"/>
              </a:spcBef>
            </a:pPr>
            <a:r>
              <a:rPr lang="it-IT" sz="1500" dirty="0"/>
              <a:t>Depth </a:t>
            </a:r>
            <a:r>
              <a:rPr lang="it-IT" sz="1500" dirty="0" err="1"/>
              <a:t>sensor</a:t>
            </a:r>
            <a:endParaRPr lang="it-IT" sz="1500" dirty="0"/>
          </a:p>
          <a:p>
            <a:pPr lvl="1">
              <a:spcBef>
                <a:spcPts val="0"/>
              </a:spcBef>
            </a:pPr>
            <a:r>
              <a:rPr lang="it-IT" sz="1400" dirty="0" err="1"/>
              <a:t>Resolution</a:t>
            </a:r>
            <a:r>
              <a:rPr lang="it-IT" sz="1400" dirty="0"/>
              <a:t>: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it-IT" sz="1400" dirty="0"/>
              <a:t>       480x270 </a:t>
            </a:r>
            <a:r>
              <a:rPr lang="it-IT" sz="1400" dirty="0" err="1"/>
              <a:t>at</a:t>
            </a:r>
            <a:r>
              <a:rPr lang="it-IT" sz="1400" dirty="0"/>
              <a:t> 30fps</a:t>
            </a:r>
          </a:p>
          <a:p>
            <a:pPr lvl="1">
              <a:spcBef>
                <a:spcPts val="0"/>
              </a:spcBef>
            </a:pPr>
            <a:r>
              <a:rPr lang="en-US" sz="1400" dirty="0"/>
              <a:t>Min distance:    18cm</a:t>
            </a:r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C920920B-F013-4E4B-8CF0-73F2EF8B1F12}"/>
              </a:ext>
            </a:extLst>
          </p:cNvPr>
          <p:cNvGrpSpPr/>
          <p:nvPr/>
        </p:nvGrpSpPr>
        <p:grpSpPr>
          <a:xfrm>
            <a:off x="1358277" y="908720"/>
            <a:ext cx="4312550" cy="4680520"/>
            <a:chOff x="1358277" y="908720"/>
            <a:chExt cx="4312550" cy="4680520"/>
          </a:xfrm>
        </p:grpSpPr>
        <p:sp>
          <p:nvSpPr>
            <p:cNvPr id="11" name="Segnaposto contenuto 2">
              <a:extLst>
                <a:ext uri="{FF2B5EF4-FFF2-40B4-BE49-F238E27FC236}">
                  <a16:creationId xmlns:a16="http://schemas.microsoft.com/office/drawing/2014/main" id="{ADA2AD2A-7861-4845-BD53-5BB7F303152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239852" y="3727884"/>
              <a:ext cx="2430975" cy="1861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</a:pPr>
              <a:r>
                <a:rPr lang="it-IT" sz="1500" dirty="0"/>
                <a:t>Payload: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it-IT" sz="1500" dirty="0"/>
                <a:t>0.5kg</a:t>
              </a:r>
            </a:p>
            <a:p>
              <a:pPr>
                <a:spcBef>
                  <a:spcPts val="0"/>
                </a:spcBef>
              </a:pPr>
              <a:r>
                <a:rPr lang="it-IT" sz="1500" dirty="0"/>
                <a:t>Max e-e speed: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it-IT" sz="1500" dirty="0"/>
                <a:t>50 cm/s</a:t>
              </a:r>
            </a:p>
            <a:p>
              <a:pPr>
                <a:spcBef>
                  <a:spcPts val="0"/>
                </a:spcBef>
              </a:pPr>
              <a:r>
                <a:rPr lang="it-IT" sz="1500" dirty="0"/>
                <a:t>Max </a:t>
              </a:r>
              <a:r>
                <a:rPr lang="it-IT" sz="1500" dirty="0" err="1"/>
                <a:t>reach</a:t>
              </a:r>
              <a:r>
                <a:rPr lang="it-IT" sz="1500" dirty="0"/>
                <a:t>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it-IT" sz="1500" dirty="0"/>
                <a:t>706mm</a:t>
              </a:r>
            </a:p>
            <a:p>
              <a:pPr>
                <a:spcBef>
                  <a:spcPts val="0"/>
                </a:spcBef>
              </a:pPr>
              <a:r>
                <a:rPr lang="it-IT" sz="1500" dirty="0"/>
                <a:t>Weight: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it-IT" sz="1500" dirty="0"/>
                <a:t>5.4kg</a:t>
              </a:r>
              <a:endParaRPr lang="en-US" sz="1500" dirty="0"/>
            </a:p>
            <a:p>
              <a:pPr marL="0" indent="0" algn="ctr">
                <a:spcBef>
                  <a:spcPts val="0"/>
                </a:spcBef>
                <a:buNone/>
              </a:pPr>
              <a:endParaRPr lang="en-US" sz="1500" dirty="0"/>
            </a:p>
          </p:txBody>
        </p:sp>
        <p:grpSp>
          <p:nvGrpSpPr>
            <p:cNvPr id="17" name="Gruppo 16">
              <a:extLst>
                <a:ext uri="{FF2B5EF4-FFF2-40B4-BE49-F238E27FC236}">
                  <a16:creationId xmlns:a16="http://schemas.microsoft.com/office/drawing/2014/main" id="{547A5D75-6B31-42D7-9C34-CB579B0F4B30}"/>
                </a:ext>
              </a:extLst>
            </p:cNvPr>
            <p:cNvGrpSpPr/>
            <p:nvPr/>
          </p:nvGrpSpPr>
          <p:grpSpPr>
            <a:xfrm>
              <a:off x="1358277" y="908720"/>
              <a:ext cx="4312550" cy="2592288"/>
              <a:chOff x="1358277" y="908720"/>
              <a:chExt cx="4312550" cy="2592288"/>
            </a:xfrm>
          </p:grpSpPr>
          <p:sp>
            <p:nvSpPr>
              <p:cNvPr id="9" name="Segnaposto contenuto 2">
                <a:extLst>
                  <a:ext uri="{FF2B5EF4-FFF2-40B4-BE49-F238E27FC236}">
                    <a16:creationId xmlns:a16="http://schemas.microsoft.com/office/drawing/2014/main" id="{A2399B2C-A0B6-48F8-AE28-D99E86E44D58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3239852" y="1257790"/>
                <a:ext cx="2430975" cy="22432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822433"/>
                  </a:buClr>
                  <a:buChar char="•"/>
                  <a:defRPr sz="1800" kern="1200">
                    <a:solidFill>
                      <a:srgbClr val="000000"/>
                    </a:solidFill>
                    <a:latin typeface="+mj-lt"/>
                    <a:ea typeface="+mn-ea"/>
                    <a:cs typeface="+mn-cs"/>
                  </a:defRPr>
                </a:lvl1pPr>
                <a:lvl2pPr marL="742950" indent="-2857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1600" kern="1200">
                    <a:solidFill>
                      <a:srgbClr val="000000"/>
                    </a:solidFill>
                    <a:latin typeface="+mj-lt"/>
                    <a:ea typeface="+mn-ea"/>
                    <a:cs typeface="+mn-cs"/>
                  </a:defRPr>
                </a:lvl2pPr>
                <a:lvl3pPr marL="1143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•"/>
                  <a:defRPr sz="1400" kern="1200">
                    <a:solidFill>
                      <a:srgbClr val="000000"/>
                    </a:solidFill>
                    <a:latin typeface="+mj-lt"/>
                    <a:ea typeface="+mn-ea"/>
                    <a:cs typeface="+mn-cs"/>
                  </a:defRPr>
                </a:lvl3pPr>
                <a:lvl4pPr marL="15621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1500" kern="1200">
                    <a:solidFill>
                      <a:srgbClr val="000000"/>
                    </a:solidFill>
                    <a:latin typeface="+mj-lt"/>
                    <a:ea typeface="+mn-ea"/>
                    <a:cs typeface="+mn-cs"/>
                  </a:defRPr>
                </a:lvl4pPr>
                <a:lvl5pPr marL="1981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400" kern="1200">
                    <a:solidFill>
                      <a:srgbClr val="000000"/>
                    </a:solidFill>
                    <a:latin typeface="+mj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</a:pPr>
                <a:r>
                  <a:rPr lang="it-IT" sz="1500" dirty="0"/>
                  <a:t>Payload:</a:t>
                </a:r>
              </a:p>
              <a:p>
                <a:pPr marL="0" indent="0" algn="ctr">
                  <a:spcBef>
                    <a:spcPts val="0"/>
                  </a:spcBef>
                  <a:buNone/>
                </a:pPr>
                <a:r>
                  <a:rPr lang="it-IT" sz="1500" dirty="0"/>
                  <a:t>2kg</a:t>
                </a:r>
              </a:p>
              <a:p>
                <a:pPr>
                  <a:spcBef>
                    <a:spcPts val="0"/>
                  </a:spcBef>
                </a:pPr>
                <a:r>
                  <a:rPr lang="it-IT" sz="1500" dirty="0"/>
                  <a:t>Max e-e speed:</a:t>
                </a:r>
              </a:p>
              <a:p>
                <a:pPr marL="0" indent="0" algn="ctr">
                  <a:spcBef>
                    <a:spcPts val="0"/>
                  </a:spcBef>
                  <a:buNone/>
                </a:pPr>
                <a:r>
                  <a:rPr lang="it-IT" sz="1500" dirty="0"/>
                  <a:t>50 cm/s</a:t>
                </a:r>
              </a:p>
              <a:p>
                <a:pPr>
                  <a:spcBef>
                    <a:spcPts val="0"/>
                  </a:spcBef>
                </a:pPr>
                <a:r>
                  <a:rPr lang="it-IT" sz="1500" dirty="0"/>
                  <a:t>Max </a:t>
                </a:r>
                <a:r>
                  <a:rPr lang="it-IT" sz="1500" dirty="0" err="1"/>
                  <a:t>reach</a:t>
                </a:r>
                <a:r>
                  <a:rPr lang="it-IT" sz="1500" dirty="0"/>
                  <a:t>:</a:t>
                </a:r>
              </a:p>
              <a:p>
                <a:pPr marL="0" indent="0" algn="ctr">
                  <a:spcBef>
                    <a:spcPts val="0"/>
                  </a:spcBef>
                  <a:buNone/>
                </a:pPr>
                <a:r>
                  <a:rPr lang="it-IT" sz="1500" dirty="0"/>
                  <a:t>891mm</a:t>
                </a:r>
              </a:p>
              <a:p>
                <a:pPr>
                  <a:spcBef>
                    <a:spcPts val="0"/>
                  </a:spcBef>
                </a:pPr>
                <a:r>
                  <a:rPr lang="it-IT" sz="1500" dirty="0"/>
                  <a:t>Weight:</a:t>
                </a:r>
              </a:p>
              <a:p>
                <a:pPr marL="0" indent="0" algn="ctr">
                  <a:spcBef>
                    <a:spcPts val="0"/>
                  </a:spcBef>
                  <a:buNone/>
                </a:pPr>
                <a:r>
                  <a:rPr lang="it-IT" sz="1500" dirty="0"/>
                  <a:t>7.2kg</a:t>
                </a:r>
                <a:endParaRPr lang="en-US" sz="1500" dirty="0"/>
              </a:p>
            </p:txBody>
          </p:sp>
          <p:grpSp>
            <p:nvGrpSpPr>
              <p:cNvPr id="3" name="Gruppo 2">
                <a:extLst>
                  <a:ext uri="{FF2B5EF4-FFF2-40B4-BE49-F238E27FC236}">
                    <a16:creationId xmlns:a16="http://schemas.microsoft.com/office/drawing/2014/main" id="{956C7571-A859-4D8A-A632-41E52152DA67}"/>
                  </a:ext>
                </a:extLst>
              </p:cNvPr>
              <p:cNvGrpSpPr/>
              <p:nvPr/>
            </p:nvGrpSpPr>
            <p:grpSpPr>
              <a:xfrm>
                <a:off x="1358277" y="908720"/>
                <a:ext cx="1861356" cy="2221396"/>
                <a:chOff x="1403648" y="908720"/>
                <a:chExt cx="1861356" cy="2221396"/>
              </a:xfrm>
            </p:grpSpPr>
            <p:pic>
              <p:nvPicPr>
                <p:cNvPr id="10" name="Immagine 9" descr="Immagine che contiene apparecchio, asciugabiancheria&#10;&#10;Descrizione generata automaticamente">
                  <a:extLst>
                    <a:ext uri="{FF2B5EF4-FFF2-40B4-BE49-F238E27FC236}">
                      <a16:creationId xmlns:a16="http://schemas.microsoft.com/office/drawing/2014/main" id="{A471ADEE-206D-4BCE-A700-374DED93A7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403648" y="1268760"/>
                  <a:ext cx="1861356" cy="1861356"/>
                </a:xfrm>
                <a:prstGeom prst="rect">
                  <a:avLst/>
                </a:prstGeom>
              </p:spPr>
            </p:pic>
            <p:sp>
              <p:nvSpPr>
                <p:cNvPr id="14" name="Segnaposto contenuto 2">
                  <a:extLst>
                    <a:ext uri="{FF2B5EF4-FFF2-40B4-BE49-F238E27FC236}">
                      <a16:creationId xmlns:a16="http://schemas.microsoft.com/office/drawing/2014/main" id="{5A3727C4-6829-439C-BCF8-CDB393AC8B89}"/>
                    </a:ext>
                  </a:extLst>
                </p:cNvPr>
                <p:cNvSpPr txBox="1">
                  <a:spLocks/>
                </p:cNvSpPr>
                <p:nvPr/>
              </p:nvSpPr>
              <p:spPr bwMode="auto">
                <a:xfrm>
                  <a:off x="1417946" y="908720"/>
                  <a:ext cx="1832760" cy="37144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lvl1pPr marL="342900" indent="-3429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822433"/>
                    </a:buClr>
                    <a:buChar char="•"/>
                    <a:defRPr sz="1800" kern="1200">
                      <a:solidFill>
                        <a:srgbClr val="000000"/>
                      </a:solidFill>
                      <a:latin typeface="+mj-lt"/>
                      <a:ea typeface="+mn-ea"/>
                      <a:cs typeface="+mn-cs"/>
                    </a:defRPr>
                  </a:lvl1pPr>
                  <a:lvl2pPr marL="742950" indent="-28575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–"/>
                    <a:defRPr sz="1600" kern="1200">
                      <a:solidFill>
                        <a:srgbClr val="000000"/>
                      </a:solidFill>
                      <a:latin typeface="+mj-lt"/>
                      <a:ea typeface="+mn-ea"/>
                      <a:cs typeface="+mn-cs"/>
                    </a:defRPr>
                  </a:lvl2pPr>
                  <a:lvl3pPr marL="11430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1400" kern="1200">
                      <a:solidFill>
                        <a:srgbClr val="000000"/>
                      </a:solidFill>
                      <a:latin typeface="+mj-lt"/>
                      <a:ea typeface="+mn-ea"/>
                      <a:cs typeface="+mn-cs"/>
                    </a:defRPr>
                  </a:lvl3pPr>
                  <a:lvl4pPr marL="15621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–"/>
                    <a:defRPr sz="1500" kern="1200">
                      <a:solidFill>
                        <a:srgbClr val="000000"/>
                      </a:solidFill>
                      <a:latin typeface="+mj-lt"/>
                      <a:ea typeface="+mn-ea"/>
                      <a:cs typeface="+mn-cs"/>
                    </a:defRPr>
                  </a:lvl4pPr>
                  <a:lvl5pPr marL="19812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400" kern="1200">
                      <a:solidFill>
                        <a:srgbClr val="000000"/>
                      </a:solidFill>
                      <a:latin typeface="+mj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buNone/>
                  </a:pPr>
                  <a:r>
                    <a:rPr lang="it-IT" i="1" dirty="0"/>
                    <a:t>Gen3</a:t>
                  </a:r>
                  <a:endParaRPr lang="en-US" i="1" dirty="0"/>
                </a:p>
              </p:txBody>
            </p:sp>
          </p:grpSp>
        </p:grpSp>
        <p:grpSp>
          <p:nvGrpSpPr>
            <p:cNvPr id="7" name="Gruppo 6">
              <a:extLst>
                <a:ext uri="{FF2B5EF4-FFF2-40B4-BE49-F238E27FC236}">
                  <a16:creationId xmlns:a16="http://schemas.microsoft.com/office/drawing/2014/main" id="{43B8FC58-5D2B-487B-B20C-30FD734289B0}"/>
                </a:ext>
              </a:extLst>
            </p:cNvPr>
            <p:cNvGrpSpPr/>
            <p:nvPr/>
          </p:nvGrpSpPr>
          <p:grpSpPr>
            <a:xfrm>
              <a:off x="1358277" y="3429000"/>
              <a:ext cx="1861356" cy="2160240"/>
              <a:chOff x="1312906" y="3429000"/>
              <a:chExt cx="1861356" cy="2160240"/>
            </a:xfrm>
          </p:grpSpPr>
          <p:pic>
            <p:nvPicPr>
              <p:cNvPr id="12" name="Immagine 11">
                <a:extLst>
                  <a:ext uri="{FF2B5EF4-FFF2-40B4-BE49-F238E27FC236}">
                    <a16:creationId xmlns:a16="http://schemas.microsoft.com/office/drawing/2014/main" id="{20EF4202-895C-43E5-9CFB-D9B2EE84B5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12906" y="3727884"/>
                <a:ext cx="1861356" cy="1861356"/>
              </a:xfrm>
              <a:prstGeom prst="rect">
                <a:avLst/>
              </a:prstGeom>
            </p:spPr>
          </p:pic>
          <p:sp>
            <p:nvSpPr>
              <p:cNvPr id="15" name="Segnaposto contenuto 2">
                <a:extLst>
                  <a:ext uri="{FF2B5EF4-FFF2-40B4-BE49-F238E27FC236}">
                    <a16:creationId xmlns:a16="http://schemas.microsoft.com/office/drawing/2014/main" id="{F4B2FA3C-C1A2-4A21-A9BE-38003990FFC3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327204" y="3429000"/>
                <a:ext cx="1832760" cy="3714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822433"/>
                  </a:buClr>
                  <a:buChar char="•"/>
                  <a:defRPr sz="1800" kern="1200">
                    <a:solidFill>
                      <a:srgbClr val="000000"/>
                    </a:solidFill>
                    <a:latin typeface="+mj-lt"/>
                    <a:ea typeface="+mn-ea"/>
                    <a:cs typeface="+mn-cs"/>
                  </a:defRPr>
                </a:lvl1pPr>
                <a:lvl2pPr marL="742950" indent="-2857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1600" kern="1200">
                    <a:solidFill>
                      <a:srgbClr val="000000"/>
                    </a:solidFill>
                    <a:latin typeface="+mj-lt"/>
                    <a:ea typeface="+mn-ea"/>
                    <a:cs typeface="+mn-cs"/>
                  </a:defRPr>
                </a:lvl2pPr>
                <a:lvl3pPr marL="1143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•"/>
                  <a:defRPr sz="1400" kern="1200">
                    <a:solidFill>
                      <a:srgbClr val="000000"/>
                    </a:solidFill>
                    <a:latin typeface="+mj-lt"/>
                    <a:ea typeface="+mn-ea"/>
                    <a:cs typeface="+mn-cs"/>
                  </a:defRPr>
                </a:lvl3pPr>
                <a:lvl4pPr marL="15621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1500" kern="1200">
                    <a:solidFill>
                      <a:srgbClr val="000000"/>
                    </a:solidFill>
                    <a:latin typeface="+mj-lt"/>
                    <a:ea typeface="+mn-ea"/>
                    <a:cs typeface="+mn-cs"/>
                  </a:defRPr>
                </a:lvl4pPr>
                <a:lvl5pPr marL="1981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400" kern="1200">
                    <a:solidFill>
                      <a:srgbClr val="000000"/>
                    </a:solidFill>
                    <a:latin typeface="+mj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it-IT" i="1" dirty="0"/>
                  <a:t>Gen3 Light</a:t>
                </a:r>
                <a:endParaRPr lang="en-US" i="1" dirty="0"/>
              </a:p>
            </p:txBody>
          </p:sp>
        </p:grpSp>
      </p:grpSp>
      <p:sp>
        <p:nvSpPr>
          <p:cNvPr id="19" name="Segnaposto contenuto 2">
            <a:extLst>
              <a:ext uri="{FF2B5EF4-FFF2-40B4-BE49-F238E27FC236}">
                <a16:creationId xmlns:a16="http://schemas.microsoft.com/office/drawing/2014/main" id="{BC34D530-102A-4319-9FA2-2A3F1D027690}"/>
              </a:ext>
            </a:extLst>
          </p:cNvPr>
          <p:cNvSpPr txBox="1">
            <a:spLocks/>
          </p:cNvSpPr>
          <p:nvPr/>
        </p:nvSpPr>
        <p:spPr bwMode="auto">
          <a:xfrm>
            <a:off x="6553200" y="897320"/>
            <a:ext cx="1649365" cy="371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Char char="•"/>
              <a:defRPr sz="18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3pPr>
            <a:lvl4pPr marL="1562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4pPr>
            <a:lvl5pPr marL="1981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i="1" dirty="0" err="1"/>
              <a:t>Kinova</a:t>
            </a:r>
            <a:r>
              <a:rPr lang="it-IT" i="1" dirty="0"/>
              <a:t> RGB-D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8643769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13EDD6-54AF-41FD-8E2A-1F2B1E04D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Simulation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5860374-3090-4F6F-B3E9-E1FD1EA84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1126CE7-A836-4036-93DA-FEE988B5B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0998009-D524-417E-B150-6B84FE880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 dirty="0"/>
              <a:t>Pagina </a:t>
            </a:r>
            <a:fld id="{10FDDB3B-41EC-490C-BB2E-0F401665E1BB}" type="slidenum">
              <a:rPr lang="it-IT" altLang="en-US" smtClean="0"/>
              <a:pPr/>
              <a:t>21</a:t>
            </a:fld>
            <a:endParaRPr lang="it-IT" alt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CA0C2A-F461-4808-B2B7-ED295D39B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Tools</a:t>
            </a:r>
          </a:p>
          <a:p>
            <a:pPr lvl="1"/>
            <a:r>
              <a:rPr lang="it-IT" dirty="0"/>
              <a:t>Matlab &amp; </a:t>
            </a:r>
            <a:r>
              <a:rPr lang="it-IT" dirty="0" err="1"/>
              <a:t>Simulink</a:t>
            </a:r>
            <a:endParaRPr lang="it-IT" dirty="0"/>
          </a:p>
          <a:p>
            <a:pPr lvl="1"/>
            <a:r>
              <a:rPr lang="it-IT" dirty="0"/>
              <a:t>Vrep</a:t>
            </a:r>
            <a:endParaRPr lang="en-US" dirty="0"/>
          </a:p>
          <a:p>
            <a:r>
              <a:rPr lang="en-US" dirty="0"/>
              <a:t>The robot mobile platform and its 6 DOF manipulator arm have been developed on Vrep using joints and primitive shapes</a:t>
            </a:r>
          </a:p>
          <a:p>
            <a:r>
              <a:rPr lang="en-US" dirty="0"/>
              <a:t>Robot modules</a:t>
            </a:r>
          </a:p>
        </p:txBody>
      </p:sp>
      <p:pic>
        <p:nvPicPr>
          <p:cNvPr id="8" name="Immagine 7" descr="Immagine che contiene elettronico&#10;&#10;Descrizione generata automaticamente">
            <a:extLst>
              <a:ext uri="{FF2B5EF4-FFF2-40B4-BE49-F238E27FC236}">
                <a16:creationId xmlns:a16="http://schemas.microsoft.com/office/drawing/2014/main" id="{08B3849B-E47E-44E8-B2C1-FC30DE7D86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1" t="9765" r="3454" b="14723"/>
          <a:stretch/>
        </p:blipFill>
        <p:spPr>
          <a:xfrm>
            <a:off x="6444208" y="3061917"/>
            <a:ext cx="1944216" cy="583107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AB522915-91CB-42F2-ADEA-DAC3237A4E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2" t="6082" r="5053" b="6883"/>
          <a:stretch/>
        </p:blipFill>
        <p:spPr>
          <a:xfrm>
            <a:off x="1233921" y="3459832"/>
            <a:ext cx="3096344" cy="2162996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E7BE32B6-02C1-486E-8F80-1AD07458061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10" t="11019" r="22876" b="7778"/>
          <a:stretch/>
        </p:blipFill>
        <p:spPr>
          <a:xfrm>
            <a:off x="5108918" y="3150840"/>
            <a:ext cx="615210" cy="2726432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B283C781-4DAB-4DF8-8BA6-2B728038AAC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67" t="6679" r="6554" b="1066"/>
          <a:stretch/>
        </p:blipFill>
        <p:spPr>
          <a:xfrm>
            <a:off x="6502781" y="3975085"/>
            <a:ext cx="1830178" cy="1830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136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13EDD6-54AF-41FD-8E2A-1F2B1E04D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Simulation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5860374-3090-4F6F-B3E9-E1FD1EA84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1126CE7-A836-4036-93DA-FEE988B5B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0998009-D524-417E-B150-6B84FE880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22</a:t>
            </a:fld>
            <a:endParaRPr lang="it-IT" altLang="en-US" dirty="0"/>
          </a:p>
        </p:txBody>
      </p:sp>
      <p:pic>
        <p:nvPicPr>
          <p:cNvPr id="11" name="video presentazione tesi">
            <a:hlinkClick r:id="" action="ppaction://media"/>
            <a:extLst>
              <a:ext uri="{FF2B5EF4-FFF2-40B4-BE49-F238E27FC236}">
                <a16:creationId xmlns:a16="http://schemas.microsoft.com/office/drawing/2014/main" id="{31D5DDA6-C98A-4AA5-8AEC-0A735BCCCF1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8157" y="1052736"/>
            <a:ext cx="8187532" cy="4606131"/>
          </a:xfrm>
        </p:spPr>
      </p:pic>
    </p:spTree>
    <p:extLst>
      <p:ext uri="{BB962C8B-B14F-4D97-AF65-F5344CB8AC3E}">
        <p14:creationId xmlns:p14="http://schemas.microsoft.com/office/powerpoint/2010/main" val="285502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7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446C68-6F52-4894-9966-315CBD207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Simulation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AEE1EAA-8025-4EB8-9A2E-44BE3B6FC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295C79E-2F45-495E-A2DC-ACFB5504B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B18F350-DD8D-493E-99D5-1A76682A5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23</a:t>
            </a:fld>
            <a:endParaRPr lang="it-IT" altLang="en-US" dirty="0"/>
          </a:p>
        </p:txBody>
      </p:sp>
      <p:pic>
        <p:nvPicPr>
          <p:cNvPr id="11" name="video presentazione tesi 1">
            <a:hlinkClick r:id="" action="ppaction://media"/>
            <a:extLst>
              <a:ext uri="{FF2B5EF4-FFF2-40B4-BE49-F238E27FC236}">
                <a16:creationId xmlns:a16="http://schemas.microsoft.com/office/drawing/2014/main" id="{B7C2D3E6-7056-4A7E-93CB-B6249989D5F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8312" y="990600"/>
            <a:ext cx="8187532" cy="4606131"/>
          </a:xfrm>
        </p:spPr>
      </p:pic>
    </p:spTree>
    <p:extLst>
      <p:ext uri="{BB962C8B-B14F-4D97-AF65-F5344CB8AC3E}">
        <p14:creationId xmlns:p14="http://schemas.microsoft.com/office/powerpoint/2010/main" val="2541669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2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C9939D5-1515-4B9E-9C76-1DF4D4915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5C57AD2-EED6-40DC-B417-EF8FE51E5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Althought</a:t>
            </a:r>
            <a:r>
              <a:rPr lang="it-IT" dirty="0"/>
              <a:t> the project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simplified</a:t>
            </a:r>
            <a:r>
              <a:rPr lang="it-IT" dirty="0"/>
              <a:t>, the </a:t>
            </a:r>
            <a:r>
              <a:rPr lang="it-IT" dirty="0" err="1"/>
              <a:t>simuation</a:t>
            </a:r>
            <a:r>
              <a:rPr lang="it-IT" dirty="0"/>
              <a:t> </a:t>
            </a:r>
            <a:r>
              <a:rPr lang="it-IT" dirty="0" err="1"/>
              <a:t>had</a:t>
            </a:r>
            <a:r>
              <a:rPr lang="it-IT" dirty="0"/>
              <a:t> </a:t>
            </a:r>
            <a:r>
              <a:rPr lang="it-IT" dirty="0" err="1"/>
              <a:t>proven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the </a:t>
            </a:r>
            <a:r>
              <a:rPr lang="it-IT" dirty="0" err="1"/>
              <a:t>algorithms</a:t>
            </a:r>
            <a:r>
              <a:rPr lang="it-IT" dirty="0"/>
              <a:t> and the </a:t>
            </a:r>
            <a:r>
              <a:rPr lang="it-IT" dirty="0" err="1"/>
              <a:t>structure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works. </a:t>
            </a:r>
            <a:r>
              <a:rPr lang="it-IT" dirty="0" err="1"/>
              <a:t>This</a:t>
            </a:r>
            <a:r>
              <a:rPr lang="it-IT" dirty="0"/>
              <a:t> project </a:t>
            </a:r>
            <a:r>
              <a:rPr lang="it-IT" dirty="0" err="1"/>
              <a:t>could</a:t>
            </a:r>
            <a:r>
              <a:rPr lang="it-IT" dirty="0"/>
              <a:t> be </a:t>
            </a:r>
            <a:r>
              <a:rPr lang="it-IT" dirty="0" err="1"/>
              <a:t>applied</a:t>
            </a:r>
            <a:r>
              <a:rPr lang="it-IT" dirty="0"/>
              <a:t> to a </a:t>
            </a:r>
            <a:r>
              <a:rPr lang="it-IT" dirty="0" err="1"/>
              <a:t>real</a:t>
            </a:r>
            <a:r>
              <a:rPr lang="it-IT" dirty="0"/>
              <a:t> </a:t>
            </a:r>
            <a:r>
              <a:rPr lang="it-IT" dirty="0" err="1"/>
              <a:t>application</a:t>
            </a:r>
            <a:r>
              <a:rPr lang="it-IT" dirty="0"/>
              <a:t> scenario in an </a:t>
            </a:r>
            <a:r>
              <a:rPr lang="it-IT" dirty="0" err="1"/>
              <a:t>agriculture</a:t>
            </a:r>
            <a:r>
              <a:rPr lang="it-IT" dirty="0"/>
              <a:t> 4.0 </a:t>
            </a:r>
            <a:r>
              <a:rPr lang="it-IT" dirty="0" err="1"/>
              <a:t>hydroponic</a:t>
            </a:r>
            <a:r>
              <a:rPr lang="it-IT" dirty="0"/>
              <a:t> </a:t>
            </a:r>
            <a:r>
              <a:rPr lang="it-IT" dirty="0" err="1"/>
              <a:t>greenhouse</a:t>
            </a:r>
            <a:r>
              <a:rPr lang="it-IT" dirty="0"/>
              <a:t>.</a:t>
            </a:r>
          </a:p>
          <a:p>
            <a:endParaRPr lang="it-IT" dirty="0">
              <a:sym typeface="Wingdings" panose="05000000000000000000" pitchFamily="2" charset="2"/>
            </a:endParaRPr>
          </a:p>
          <a:p>
            <a:r>
              <a:rPr lang="it-IT" dirty="0">
                <a:sym typeface="Wingdings" panose="05000000000000000000" pitchFamily="2" charset="2"/>
              </a:rPr>
              <a:t>Future </a:t>
            </a:r>
            <a:r>
              <a:rPr lang="it-IT" dirty="0" err="1">
                <a:sym typeface="Wingdings" panose="05000000000000000000" pitchFamily="2" charset="2"/>
              </a:rPr>
              <a:t>improvements</a:t>
            </a:r>
            <a:r>
              <a:rPr lang="it-IT" dirty="0">
                <a:sym typeface="Wingdings" panose="05000000000000000000" pitchFamily="2" charset="2"/>
              </a:rPr>
              <a:t>:</a:t>
            </a:r>
          </a:p>
          <a:p>
            <a:pPr lvl="1"/>
            <a:r>
              <a:rPr lang="it-IT" dirty="0" err="1">
                <a:sym typeface="Wingdings" panose="05000000000000000000" pitchFamily="2" charset="2"/>
              </a:rPr>
              <a:t>Implement</a:t>
            </a:r>
            <a:r>
              <a:rPr lang="it-IT" dirty="0">
                <a:sym typeface="Wingdings" panose="05000000000000000000" pitchFamily="2" charset="2"/>
              </a:rPr>
              <a:t> a </a:t>
            </a:r>
            <a:r>
              <a:rPr lang="it-IT" dirty="0" err="1">
                <a:sym typeface="Wingdings" panose="05000000000000000000" pitchFamily="2" charset="2"/>
              </a:rPr>
              <a:t>localization</a:t>
            </a:r>
            <a:r>
              <a:rPr lang="it-IT" dirty="0">
                <a:sym typeface="Wingdings" panose="05000000000000000000" pitchFamily="2" charset="2"/>
              </a:rPr>
              <a:t> systems</a:t>
            </a:r>
          </a:p>
          <a:p>
            <a:pPr lvl="1"/>
            <a:r>
              <a:rPr lang="it-IT" dirty="0" err="1">
                <a:sym typeface="Wingdings" panose="05000000000000000000" pitchFamily="2" charset="2"/>
              </a:rPr>
              <a:t>Improve</a:t>
            </a:r>
            <a:r>
              <a:rPr lang="it-IT" dirty="0">
                <a:sym typeface="Wingdings" panose="05000000000000000000" pitchFamily="2" charset="2"/>
              </a:rPr>
              <a:t> the machine learning </a:t>
            </a:r>
            <a:r>
              <a:rPr lang="it-IT" dirty="0" err="1">
                <a:sym typeface="Wingdings" panose="05000000000000000000" pitchFamily="2" charset="2"/>
              </a:rPr>
              <a:t>algorithms</a:t>
            </a:r>
            <a:endParaRPr lang="it-IT" dirty="0">
              <a:sym typeface="Wingdings" panose="05000000000000000000" pitchFamily="2" charset="2"/>
            </a:endParaRPr>
          </a:p>
          <a:p>
            <a:pPr lvl="1"/>
            <a:r>
              <a:rPr lang="it-IT" dirty="0">
                <a:sym typeface="Wingdings" panose="05000000000000000000" pitchFamily="2" charset="2"/>
              </a:rPr>
              <a:t>Use multiple </a:t>
            </a:r>
            <a:r>
              <a:rPr lang="it-IT" dirty="0" err="1">
                <a:sym typeface="Wingdings" panose="05000000000000000000" pitchFamily="2" charset="2"/>
              </a:rPr>
              <a:t>robots</a:t>
            </a:r>
            <a:r>
              <a:rPr lang="it-IT" dirty="0">
                <a:sym typeface="Wingdings" panose="05000000000000000000" pitchFamily="2" charset="2"/>
              </a:rPr>
              <a:t> - </a:t>
            </a:r>
            <a:r>
              <a:rPr lang="it-IT" dirty="0" err="1">
                <a:sym typeface="Wingdings" panose="05000000000000000000" pitchFamily="2" charset="2"/>
              </a:rPr>
              <a:t>distributed</a:t>
            </a:r>
            <a:r>
              <a:rPr lang="it-IT" dirty="0">
                <a:sym typeface="Wingdings" panose="05000000000000000000" pitchFamily="2" charset="2"/>
              </a:rPr>
              <a:t> systems</a:t>
            </a:r>
          </a:p>
          <a:p>
            <a:pPr lvl="1"/>
            <a:r>
              <a:rPr lang="it-IT" dirty="0">
                <a:sym typeface="Wingdings" panose="05000000000000000000" pitchFamily="2" charset="2"/>
              </a:rPr>
              <a:t>Use a more sophisticated robot controller</a:t>
            </a:r>
          </a:p>
          <a:p>
            <a:pPr lvl="1"/>
            <a:r>
              <a:rPr lang="it-IT" dirty="0">
                <a:sym typeface="Wingdings" panose="05000000000000000000" pitchFamily="2" charset="2"/>
              </a:rPr>
              <a:t>Others</a:t>
            </a:r>
          </a:p>
          <a:p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61467EF-EC81-48EE-81FC-48ECB6DC4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3D79100-FF71-46EB-82BF-DADCD8E74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5D03EE0-BED4-4624-AFFD-71D86FCD5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24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1343756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A2BCF68-41F8-4BEA-96FD-A36F36C7DB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540000" rIns="540000" anchor="ctr" anchorCtr="0"/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2000" i="1" dirty="0"/>
              <a:t>My gratitude goes to my family whose has allowed this moment, my girlfriend who has always supported me and to my university colleagues </a:t>
            </a:r>
            <a:r>
              <a:rPr lang="en-US" sz="2000" i="1"/>
              <a:t>and professors </a:t>
            </a:r>
            <a:r>
              <a:rPr lang="en-US" sz="2000" i="1" dirty="0"/>
              <a:t>whose has made this moment possible.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2000" i="1" dirty="0"/>
          </a:p>
          <a:p>
            <a:pPr marL="0" indent="0" algn="ctr">
              <a:spcBef>
                <a:spcPts val="0"/>
              </a:spcBef>
              <a:buNone/>
            </a:pPr>
            <a:endParaRPr lang="en-US" sz="2000" i="1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000" i="1" dirty="0"/>
              <a:t>Thank you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9B41886-E676-44D7-BCC2-A109996A6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C81474B-9C53-45F5-8570-1A82584DB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996473-7F56-4733-B73B-A6E0D0B09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9A4C8BA-EB14-4B4F-8F27-73DAC446A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25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2238955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759EEF4-0663-4C3B-8C21-EE9B9C54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</a:t>
            </a:r>
          </a:p>
        </p:txBody>
      </p:sp>
      <p:pic>
        <p:nvPicPr>
          <p:cNvPr id="10" name="Segnaposto contenuto 9">
            <a:extLst>
              <a:ext uri="{FF2B5EF4-FFF2-40B4-BE49-F238E27FC236}">
                <a16:creationId xmlns:a16="http://schemas.microsoft.com/office/drawing/2014/main" id="{25370CBE-C435-4046-900B-6A3BAA988B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621" y="990600"/>
            <a:ext cx="6920458" cy="4876800"/>
          </a:xfrm>
        </p:spPr>
      </p:pic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EC55865-3EC9-4D30-A57A-869FAAF83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409ABD9-1656-458D-886C-49F33DBB0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1F6B4BF-F4A8-41A1-94B6-01FE99CF7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3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560345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50BBC4-D6DF-455B-95FF-FFEB17E62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Greenhouse</a:t>
            </a:r>
            <a:r>
              <a:rPr lang="it-IT" dirty="0"/>
              <a:t> </a:t>
            </a:r>
            <a:r>
              <a:rPr lang="it-IT" dirty="0" err="1"/>
              <a:t>environment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5A5B018-D577-4D4D-81D9-0848B0BF1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227BF21-0E2A-4C72-871D-8E919343D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dirty="0"/>
              <a:t>Autonomous and mobile robot for hydroponic greenhouse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D5E018C-1A02-4DA9-82D5-0FF3ED354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4</a:t>
            </a:fld>
            <a:endParaRPr lang="it-IT" altLang="en-US" dirty="0"/>
          </a:p>
        </p:txBody>
      </p:sp>
      <p:pic>
        <p:nvPicPr>
          <p:cNvPr id="11" name="Segnaposto contenuto 10" descr="Immagine che contiene testo, tavolo, cielo&#10;&#10;Descrizione generata automaticamente">
            <a:extLst>
              <a:ext uri="{FF2B5EF4-FFF2-40B4-BE49-F238E27FC236}">
                <a16:creationId xmlns:a16="http://schemas.microsoft.com/office/drawing/2014/main" id="{99400B1D-69D0-45AB-B7F7-AA0B6C9B4D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433" y="1341438"/>
            <a:ext cx="7462835" cy="4525962"/>
          </a:xfrm>
        </p:spPr>
      </p:pic>
    </p:spTree>
    <p:extLst>
      <p:ext uri="{BB962C8B-B14F-4D97-AF65-F5344CB8AC3E}">
        <p14:creationId xmlns:p14="http://schemas.microsoft.com/office/powerpoint/2010/main" val="3144674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093310-CF6F-45A4-AC1F-A0FC6E736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Mobile Platform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7BEFBB6-49E3-44F0-A76B-869891A63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Three </a:t>
            </a:r>
            <a:r>
              <a:rPr lang="it-IT" dirty="0" err="1"/>
              <a:t>different</a:t>
            </a:r>
            <a:r>
              <a:rPr lang="it-IT" dirty="0"/>
              <a:t> mobile </a:t>
            </a:r>
            <a:r>
              <a:rPr lang="it-IT" dirty="0" err="1"/>
              <a:t>platform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considered</a:t>
            </a:r>
            <a:r>
              <a:rPr lang="it-IT" dirty="0"/>
              <a:t>: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6C1492-1064-43A9-801C-D6922BB9E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7165E2C-DF17-4454-A653-93525D564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1AAB36-FAD8-4C9F-BE1B-A5AA06DC0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5</a:t>
            </a:fld>
            <a:endParaRPr lang="it-IT" altLang="en-US" dirty="0"/>
          </a:p>
        </p:txBody>
      </p:sp>
      <p:pic>
        <p:nvPicPr>
          <p:cNvPr id="10" name="Immagine 9" descr="Immagine che contiene testo, utensile da cucina&#10;&#10;Descrizione generata automaticamente">
            <a:extLst>
              <a:ext uri="{FF2B5EF4-FFF2-40B4-BE49-F238E27FC236}">
                <a16:creationId xmlns:a16="http://schemas.microsoft.com/office/drawing/2014/main" id="{F8DF476D-0500-427F-AAB1-E4FFDEA46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640" y="2299804"/>
            <a:ext cx="1668420" cy="1522604"/>
          </a:xfrm>
          <a:prstGeom prst="rect">
            <a:avLst/>
          </a:prstGeom>
        </p:spPr>
      </p:pic>
      <p:grpSp>
        <p:nvGrpSpPr>
          <p:cNvPr id="18" name="Gruppo 17">
            <a:extLst>
              <a:ext uri="{FF2B5EF4-FFF2-40B4-BE49-F238E27FC236}">
                <a16:creationId xmlns:a16="http://schemas.microsoft.com/office/drawing/2014/main" id="{AF1D504D-8A10-4B3C-967E-98134F904A6C}"/>
              </a:ext>
            </a:extLst>
          </p:cNvPr>
          <p:cNvGrpSpPr/>
          <p:nvPr/>
        </p:nvGrpSpPr>
        <p:grpSpPr>
          <a:xfrm>
            <a:off x="1219200" y="2141774"/>
            <a:ext cx="2181546" cy="2607165"/>
            <a:chOff x="1547664" y="1757625"/>
            <a:chExt cx="1893514" cy="2391455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D3D1B8F0-AADD-47F3-BB3E-029F23E4A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7664" y="1757625"/>
              <a:ext cx="1893514" cy="184122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9583A7AB-A979-42E0-8FA5-D3BC3B108E3F}"/>
                </a:ext>
              </a:extLst>
            </p:cNvPr>
            <p:cNvSpPr txBox="1"/>
            <p:nvPr/>
          </p:nvSpPr>
          <p:spPr>
            <a:xfrm>
              <a:off x="1547664" y="3779748"/>
              <a:ext cx="18935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Car-like robot</a:t>
              </a:r>
              <a:endParaRPr lang="en-US" sz="1800" dirty="0">
                <a:solidFill>
                  <a:srgbClr val="000000"/>
                </a:solidFill>
                <a:latin typeface="+mj-lt"/>
              </a:endParaRPr>
            </a:p>
          </p:txBody>
        </p:sp>
      </p:grp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ED9925AE-D457-4901-BC42-98A5F2EB5760}"/>
              </a:ext>
            </a:extLst>
          </p:cNvPr>
          <p:cNvGrpSpPr/>
          <p:nvPr/>
        </p:nvGrpSpPr>
        <p:grpSpPr>
          <a:xfrm>
            <a:off x="3785276" y="2299803"/>
            <a:ext cx="2182534" cy="2757202"/>
            <a:chOff x="3872829" y="2038357"/>
            <a:chExt cx="1895327" cy="2507436"/>
          </a:xfrm>
        </p:grpSpPr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C253F5C2-E34B-47FD-8D4B-F539B0C69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72829" y="2038357"/>
              <a:ext cx="1843556" cy="1735331"/>
            </a:xfrm>
            <a:prstGeom prst="rect">
              <a:avLst/>
            </a:prstGeom>
          </p:spPr>
        </p:pic>
        <p:sp>
          <p:nvSpPr>
            <p:cNvPr id="16" name="CasellaDiTesto 15">
              <a:extLst>
                <a:ext uri="{FF2B5EF4-FFF2-40B4-BE49-F238E27FC236}">
                  <a16:creationId xmlns:a16="http://schemas.microsoft.com/office/drawing/2014/main" id="{34DF929F-D736-4BD1-9BFD-5F21A6F7B86D}"/>
                </a:ext>
              </a:extLst>
            </p:cNvPr>
            <p:cNvSpPr txBox="1"/>
            <p:nvPr/>
          </p:nvSpPr>
          <p:spPr>
            <a:xfrm>
              <a:off x="3924600" y="3899462"/>
              <a:ext cx="18435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800" dirty="0" err="1">
                  <a:solidFill>
                    <a:srgbClr val="000000"/>
                  </a:solidFill>
                  <a:latin typeface="+mj-lt"/>
                </a:rPr>
                <a:t>Differential</a:t>
              </a:r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-drive robot</a:t>
              </a:r>
              <a:endParaRPr lang="en-US" sz="1800" dirty="0">
                <a:solidFill>
                  <a:srgbClr val="000000"/>
                </a:solidFill>
                <a:latin typeface="+mj-lt"/>
              </a:endParaRPr>
            </a:p>
          </p:txBody>
        </p:sp>
      </p:grpSp>
      <p:grpSp>
        <p:nvGrpSpPr>
          <p:cNvPr id="20" name="Gruppo 19">
            <a:extLst>
              <a:ext uri="{FF2B5EF4-FFF2-40B4-BE49-F238E27FC236}">
                <a16:creationId xmlns:a16="http://schemas.microsoft.com/office/drawing/2014/main" id="{F6EF1A6C-CBC9-4B82-A257-8C9A9BD40C71}"/>
              </a:ext>
            </a:extLst>
          </p:cNvPr>
          <p:cNvGrpSpPr/>
          <p:nvPr/>
        </p:nvGrpSpPr>
        <p:grpSpPr>
          <a:xfrm>
            <a:off x="6257274" y="2296905"/>
            <a:ext cx="2200926" cy="2771587"/>
            <a:chOff x="6350584" y="2038356"/>
            <a:chExt cx="1993670" cy="2495698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01DE0F28-4DD4-4C97-8BF0-6E1CBA90A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0584" y="2038356"/>
              <a:ext cx="1993670" cy="1667266"/>
            </a:xfrm>
            <a:prstGeom prst="rect">
              <a:avLst/>
            </a:prstGeom>
          </p:spPr>
        </p:pic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CDBEE1C6-74E6-482E-A56C-A944C36E5087}"/>
                </a:ext>
              </a:extLst>
            </p:cNvPr>
            <p:cNvSpPr txBox="1"/>
            <p:nvPr/>
          </p:nvSpPr>
          <p:spPr>
            <a:xfrm>
              <a:off x="6432224" y="3887723"/>
              <a:ext cx="18435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800" dirty="0" err="1">
                  <a:solidFill>
                    <a:srgbClr val="000000"/>
                  </a:solidFill>
                  <a:latin typeface="+mj-lt"/>
                </a:rPr>
                <a:t>Mecanum</a:t>
              </a:r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 </a:t>
              </a:r>
              <a:r>
                <a:rPr lang="it-IT" sz="1800" dirty="0" err="1">
                  <a:solidFill>
                    <a:srgbClr val="000000"/>
                  </a:solidFill>
                  <a:latin typeface="+mj-lt"/>
                </a:rPr>
                <a:t>wheels</a:t>
              </a:r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 robot</a:t>
              </a:r>
              <a:endParaRPr lang="en-US" sz="1800" dirty="0">
                <a:solidFill>
                  <a:srgbClr val="000000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47918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093310-CF6F-45A4-AC1F-A0FC6E736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Car-like robot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6C1492-1064-43A9-801C-D6922BB9E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7165E2C-DF17-4454-A653-93525D564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1AAB36-FAD8-4C9F-BE1B-A5AA06DC0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6</a:t>
            </a:fld>
            <a:endParaRPr lang="it-IT" altLang="en-US" dirty="0"/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AF1D504D-8A10-4B3C-967E-98134F904A6C}"/>
              </a:ext>
            </a:extLst>
          </p:cNvPr>
          <p:cNvGrpSpPr/>
          <p:nvPr/>
        </p:nvGrpSpPr>
        <p:grpSpPr>
          <a:xfrm>
            <a:off x="1219200" y="2141774"/>
            <a:ext cx="2181546" cy="2607165"/>
            <a:chOff x="1547664" y="1757625"/>
            <a:chExt cx="1893514" cy="2391455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D3D1B8F0-AADD-47F3-BB3E-029F23E4A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7664" y="1757625"/>
              <a:ext cx="1893514" cy="184122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9583A7AB-A979-42E0-8FA5-D3BC3B108E3F}"/>
                </a:ext>
              </a:extLst>
            </p:cNvPr>
            <p:cNvSpPr txBox="1"/>
            <p:nvPr/>
          </p:nvSpPr>
          <p:spPr>
            <a:xfrm>
              <a:off x="1547664" y="3779748"/>
              <a:ext cx="18935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Car-like robot</a:t>
              </a:r>
              <a:endParaRPr lang="en-US" sz="1800" dirty="0">
                <a:solidFill>
                  <a:srgbClr val="000000"/>
                </a:solidFill>
                <a:latin typeface="+mj-lt"/>
              </a:endParaRPr>
            </a:p>
          </p:txBody>
        </p:sp>
      </p:grpSp>
      <p:sp>
        <p:nvSpPr>
          <p:cNvPr id="21" name="Segnaposto contenuto 2">
            <a:extLst>
              <a:ext uri="{FF2B5EF4-FFF2-40B4-BE49-F238E27FC236}">
                <a16:creationId xmlns:a16="http://schemas.microsoft.com/office/drawing/2014/main" id="{7E8BA0DF-F8E4-4E01-AAF5-A5C4782D1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6496" y="1494864"/>
            <a:ext cx="5183808" cy="1934136"/>
          </a:xfrm>
        </p:spPr>
        <p:txBody>
          <a:bodyPr/>
          <a:lstStyle/>
          <a:p>
            <a:r>
              <a:rPr lang="it-IT" dirty="0"/>
              <a:t>Pro</a:t>
            </a:r>
          </a:p>
          <a:p>
            <a:pPr lvl="1"/>
            <a:r>
              <a:rPr lang="en-US" dirty="0"/>
              <a:t>Good stability</a:t>
            </a:r>
          </a:p>
          <a:p>
            <a:pPr lvl="1"/>
            <a:r>
              <a:rPr lang="en-US" dirty="0"/>
              <a:t>Good traction force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Difficult to control in narrow passages</a:t>
            </a:r>
          </a:p>
          <a:p>
            <a:pPr lvl="1"/>
            <a:r>
              <a:rPr lang="en-US" dirty="0"/>
              <a:t>Necessity of maneuvers</a:t>
            </a: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D540ACC6-0912-4034-B18B-D05FD62636F3}"/>
              </a:ext>
            </a:extLst>
          </p:cNvPr>
          <p:cNvGrpSpPr/>
          <p:nvPr/>
        </p:nvGrpSpPr>
        <p:grpSpPr>
          <a:xfrm>
            <a:off x="4067944" y="3573016"/>
            <a:ext cx="3619526" cy="2109810"/>
            <a:chOff x="4067944" y="3573016"/>
            <a:chExt cx="3619526" cy="2109810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B9DCE51D-7393-464A-B49C-370B9ECD46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3968" y="3573016"/>
              <a:ext cx="2880320" cy="1962885"/>
            </a:xfrm>
            <a:prstGeom prst="rect">
              <a:avLst/>
            </a:prstGeom>
          </p:spPr>
        </p:pic>
        <p:sp>
          <p:nvSpPr>
            <p:cNvPr id="22" name="Segnaposto contenuto 2">
              <a:extLst>
                <a:ext uri="{FF2B5EF4-FFF2-40B4-BE49-F238E27FC236}">
                  <a16:creationId xmlns:a16="http://schemas.microsoft.com/office/drawing/2014/main" id="{DFA978D3-2E34-4AF4-A265-DCA54AE4F342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067944" y="5353963"/>
              <a:ext cx="3619526" cy="328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it-IT" dirty="0"/>
                <a:t>Front </a:t>
              </a:r>
              <a:r>
                <a:rPr lang="it-IT" dirty="0" err="1"/>
                <a:t>wheel</a:t>
              </a:r>
              <a:r>
                <a:rPr lang="it-IT" dirty="0"/>
                <a:t> drive </a:t>
              </a:r>
              <a:r>
                <a:rPr lang="it-IT" dirty="0" err="1"/>
                <a:t>kinematic</a:t>
              </a:r>
              <a:r>
                <a:rPr lang="it-IT" dirty="0"/>
                <a:t> model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03644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093310-CF6F-45A4-AC1F-A0FC6E736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Differential</a:t>
            </a:r>
            <a:r>
              <a:rPr lang="it-IT" dirty="0"/>
              <a:t> Drive robot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7BEFBB6-49E3-44F0-A76B-869891A63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6013" y="1340768"/>
            <a:ext cx="7559675" cy="448266"/>
          </a:xfrm>
        </p:spPr>
        <p:txBody>
          <a:bodyPr/>
          <a:lstStyle/>
          <a:p>
            <a:r>
              <a:rPr lang="en-US" dirty="0"/>
              <a:t>First configuration → two actuated wheels and an omnidirectional wheel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6C1492-1064-43A9-801C-D6922BB9E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7165E2C-DF17-4454-A653-93525D564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1AAB36-FAD8-4C9F-BE1B-A5AA06DC0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7</a:t>
            </a:fld>
            <a:endParaRPr lang="it-IT" altLang="en-US" dirty="0"/>
          </a:p>
        </p:txBody>
      </p:sp>
      <p:pic>
        <p:nvPicPr>
          <p:cNvPr id="10" name="Immagine 9" descr="Immagine che contiene testo, utensile da cucina&#10;&#10;Descrizione generata automaticamente">
            <a:extLst>
              <a:ext uri="{FF2B5EF4-FFF2-40B4-BE49-F238E27FC236}">
                <a16:creationId xmlns:a16="http://schemas.microsoft.com/office/drawing/2014/main" id="{F8DF476D-0500-427F-AAB1-E4FFDEA46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640" y="2299804"/>
            <a:ext cx="1668420" cy="1522604"/>
          </a:xfrm>
          <a:prstGeom prst="rect">
            <a:avLst/>
          </a:prstGeom>
        </p:spPr>
      </p:pic>
      <p:grpSp>
        <p:nvGrpSpPr>
          <p:cNvPr id="19" name="Gruppo 18">
            <a:extLst>
              <a:ext uri="{FF2B5EF4-FFF2-40B4-BE49-F238E27FC236}">
                <a16:creationId xmlns:a16="http://schemas.microsoft.com/office/drawing/2014/main" id="{ED9925AE-D457-4901-BC42-98A5F2EB5760}"/>
              </a:ext>
            </a:extLst>
          </p:cNvPr>
          <p:cNvGrpSpPr/>
          <p:nvPr/>
        </p:nvGrpSpPr>
        <p:grpSpPr>
          <a:xfrm>
            <a:off x="3785276" y="2299803"/>
            <a:ext cx="2182534" cy="2757202"/>
            <a:chOff x="3872829" y="2038357"/>
            <a:chExt cx="1895327" cy="2507436"/>
          </a:xfrm>
        </p:grpSpPr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C253F5C2-E34B-47FD-8D4B-F539B0C69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72829" y="2038357"/>
              <a:ext cx="1843556" cy="1735331"/>
            </a:xfrm>
            <a:prstGeom prst="rect">
              <a:avLst/>
            </a:prstGeom>
          </p:spPr>
        </p:pic>
        <p:sp>
          <p:nvSpPr>
            <p:cNvPr id="16" name="CasellaDiTesto 15">
              <a:extLst>
                <a:ext uri="{FF2B5EF4-FFF2-40B4-BE49-F238E27FC236}">
                  <a16:creationId xmlns:a16="http://schemas.microsoft.com/office/drawing/2014/main" id="{34DF929F-D736-4BD1-9BFD-5F21A6F7B86D}"/>
                </a:ext>
              </a:extLst>
            </p:cNvPr>
            <p:cNvSpPr txBox="1"/>
            <p:nvPr/>
          </p:nvSpPr>
          <p:spPr>
            <a:xfrm>
              <a:off x="3924600" y="3899462"/>
              <a:ext cx="18435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800" dirty="0" err="1">
                  <a:solidFill>
                    <a:srgbClr val="000000"/>
                  </a:solidFill>
                  <a:latin typeface="+mj-lt"/>
                </a:rPr>
                <a:t>Differential</a:t>
              </a:r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-drive robot</a:t>
              </a:r>
              <a:endParaRPr lang="en-US" sz="1800" dirty="0">
                <a:solidFill>
                  <a:srgbClr val="000000"/>
                </a:solidFill>
                <a:latin typeface="+mj-lt"/>
              </a:endParaRPr>
            </a:p>
          </p:txBody>
        </p:sp>
      </p:grpSp>
      <p:sp>
        <p:nvSpPr>
          <p:cNvPr id="21" name="Segnaposto contenuto 2">
            <a:extLst>
              <a:ext uri="{FF2B5EF4-FFF2-40B4-BE49-F238E27FC236}">
                <a16:creationId xmlns:a16="http://schemas.microsoft.com/office/drawing/2014/main" id="{738AA948-B449-4EAC-94A8-AC7CA78BEFE4}"/>
              </a:ext>
            </a:extLst>
          </p:cNvPr>
          <p:cNvSpPr txBox="1">
            <a:spLocks/>
          </p:cNvSpPr>
          <p:nvPr/>
        </p:nvSpPr>
        <p:spPr bwMode="auto">
          <a:xfrm>
            <a:off x="683916" y="2273855"/>
            <a:ext cx="2895600" cy="1803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Char char="•"/>
              <a:defRPr sz="18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3pPr>
            <a:lvl4pPr marL="1562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4pPr>
            <a:lvl5pPr marL="1981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Pro</a:t>
            </a:r>
          </a:p>
          <a:p>
            <a:pPr lvl="1"/>
            <a:r>
              <a:rPr lang="en-US" dirty="0"/>
              <a:t>Simple model</a:t>
            </a:r>
          </a:p>
          <a:p>
            <a:pPr lvl="1"/>
            <a:r>
              <a:rPr lang="en-US" dirty="0"/>
              <a:t>Good controllability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Bad stability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E4A8851-1B2C-4E7F-B4D8-ADC23BD7FB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9182" y="2105791"/>
            <a:ext cx="2443647" cy="2646418"/>
          </a:xfrm>
          <a:prstGeom prst="rect">
            <a:avLst/>
          </a:prstGeom>
        </p:spPr>
      </p:pic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7B16BCE8-4CCD-4618-A267-32BBFE9B9238}"/>
              </a:ext>
            </a:extLst>
          </p:cNvPr>
          <p:cNvSpPr txBox="1"/>
          <p:nvPr/>
        </p:nvSpPr>
        <p:spPr>
          <a:xfrm>
            <a:off x="6419546" y="3414713"/>
            <a:ext cx="2122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 err="1">
                <a:solidFill>
                  <a:srgbClr val="000000"/>
                </a:solidFill>
                <a:latin typeface="+mj-lt"/>
              </a:rPr>
              <a:t>Unicycle</a:t>
            </a:r>
            <a:r>
              <a:rPr lang="it-IT" sz="1800" dirty="0">
                <a:solidFill>
                  <a:srgbClr val="000000"/>
                </a:solidFill>
                <a:latin typeface="+mj-lt"/>
              </a:rPr>
              <a:t> model</a:t>
            </a:r>
            <a:endParaRPr lang="en-US" sz="180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5004C6A-5478-4C7A-B139-F5867E2EE310}"/>
              </a:ext>
            </a:extLst>
          </p:cNvPr>
          <p:cNvSpPr txBox="1"/>
          <p:nvPr/>
        </p:nvSpPr>
        <p:spPr>
          <a:xfrm>
            <a:off x="6450136" y="4908301"/>
            <a:ext cx="2122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 err="1">
                <a:solidFill>
                  <a:srgbClr val="000000"/>
                </a:solidFill>
                <a:latin typeface="+mj-lt"/>
              </a:rPr>
              <a:t>Differential</a:t>
            </a:r>
            <a:r>
              <a:rPr lang="it-IT" sz="1800" dirty="0">
                <a:solidFill>
                  <a:srgbClr val="000000"/>
                </a:solidFill>
                <a:latin typeface="+mj-lt"/>
              </a:rPr>
              <a:t> Drive input </a:t>
            </a:r>
            <a:r>
              <a:rPr lang="it-IT" sz="1800" dirty="0" err="1">
                <a:solidFill>
                  <a:srgbClr val="000000"/>
                </a:solidFill>
                <a:latin typeface="+mj-lt"/>
              </a:rPr>
              <a:t>transformation</a:t>
            </a:r>
            <a:endParaRPr lang="en-US" sz="180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06472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testo, utensile da cucina&#10;&#10;Descrizione generata automaticamente">
            <a:extLst>
              <a:ext uri="{FF2B5EF4-FFF2-40B4-BE49-F238E27FC236}">
                <a16:creationId xmlns:a16="http://schemas.microsoft.com/office/drawing/2014/main" id="{F8DF476D-0500-427F-AAB1-E4FFDEA46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4391" y="2347983"/>
            <a:ext cx="2122918" cy="1850390"/>
          </a:xfrm>
          <a:prstGeom prst="rect">
            <a:avLst/>
          </a:prstGeom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4DF929F-D736-4BD1-9BFD-5F21A6F7B86D}"/>
              </a:ext>
            </a:extLst>
          </p:cNvPr>
          <p:cNvSpPr txBox="1"/>
          <p:nvPr/>
        </p:nvSpPr>
        <p:spPr>
          <a:xfrm>
            <a:off x="3844892" y="4346293"/>
            <a:ext cx="2122918" cy="7107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 err="1">
                <a:solidFill>
                  <a:srgbClr val="000000"/>
                </a:solidFill>
                <a:latin typeface="+mj-lt"/>
              </a:rPr>
              <a:t>Differential</a:t>
            </a:r>
            <a:r>
              <a:rPr lang="it-IT" sz="1800" dirty="0">
                <a:solidFill>
                  <a:srgbClr val="000000"/>
                </a:solidFill>
                <a:latin typeface="+mj-lt"/>
              </a:rPr>
              <a:t>-drive robot</a:t>
            </a:r>
            <a:endParaRPr lang="en-US" sz="180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4093310-CF6F-45A4-AC1F-A0FC6E736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Differential</a:t>
            </a:r>
            <a:r>
              <a:rPr lang="it-IT" dirty="0"/>
              <a:t> Drive robot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7BEFBB6-49E3-44F0-A76B-869891A63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6013" y="1340768"/>
            <a:ext cx="7559675" cy="448266"/>
          </a:xfrm>
        </p:spPr>
        <p:txBody>
          <a:bodyPr/>
          <a:lstStyle/>
          <a:p>
            <a:r>
              <a:rPr lang="en-US" dirty="0"/>
              <a:t>Second configuration → two crawlers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6C1492-1064-43A9-801C-D6922BB9E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7165E2C-DF17-4454-A653-93525D564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1AAB36-FAD8-4C9F-BE1B-A5AA06DC0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8</a:t>
            </a:fld>
            <a:endParaRPr lang="it-IT" altLang="en-US" dirty="0"/>
          </a:p>
        </p:txBody>
      </p:sp>
      <p:sp>
        <p:nvSpPr>
          <p:cNvPr id="21" name="Segnaposto contenuto 2">
            <a:extLst>
              <a:ext uri="{FF2B5EF4-FFF2-40B4-BE49-F238E27FC236}">
                <a16:creationId xmlns:a16="http://schemas.microsoft.com/office/drawing/2014/main" id="{738AA948-B449-4EAC-94A8-AC7CA78BEFE4}"/>
              </a:ext>
            </a:extLst>
          </p:cNvPr>
          <p:cNvSpPr txBox="1">
            <a:spLocks/>
          </p:cNvSpPr>
          <p:nvPr/>
        </p:nvSpPr>
        <p:spPr bwMode="auto">
          <a:xfrm>
            <a:off x="683916" y="2273854"/>
            <a:ext cx="2895600" cy="2235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Char char="•"/>
              <a:defRPr sz="18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3pPr>
            <a:lvl4pPr marL="1562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4pPr>
            <a:lvl5pPr marL="1981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Pro</a:t>
            </a:r>
          </a:p>
          <a:p>
            <a:pPr lvl="1"/>
            <a:r>
              <a:rPr lang="en-US" dirty="0"/>
              <a:t>Simple model</a:t>
            </a:r>
          </a:p>
          <a:p>
            <a:pPr lvl="1"/>
            <a:r>
              <a:rPr lang="en-US" dirty="0"/>
              <a:t>Good controllability</a:t>
            </a:r>
          </a:p>
          <a:p>
            <a:pPr lvl="1"/>
            <a:r>
              <a:rPr lang="en-US" dirty="0"/>
              <a:t>Good stability</a:t>
            </a:r>
          </a:p>
          <a:p>
            <a:pPr lvl="1"/>
            <a:r>
              <a:rPr lang="en-US" dirty="0"/>
              <a:t>Good traction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expensive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E4A8851-1B2C-4E7F-B4D8-ADC23BD7FB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9182" y="2105791"/>
            <a:ext cx="2443647" cy="2646418"/>
          </a:xfrm>
          <a:prstGeom prst="rect">
            <a:avLst/>
          </a:prstGeom>
        </p:spPr>
      </p:pic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7B16BCE8-4CCD-4618-A267-32BBFE9B9238}"/>
              </a:ext>
            </a:extLst>
          </p:cNvPr>
          <p:cNvSpPr txBox="1"/>
          <p:nvPr/>
        </p:nvSpPr>
        <p:spPr>
          <a:xfrm>
            <a:off x="6419546" y="3414713"/>
            <a:ext cx="2122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 err="1">
                <a:solidFill>
                  <a:srgbClr val="000000"/>
                </a:solidFill>
                <a:latin typeface="+mj-lt"/>
              </a:rPr>
              <a:t>Unicycle</a:t>
            </a:r>
            <a:r>
              <a:rPr lang="it-IT" sz="1800" dirty="0">
                <a:solidFill>
                  <a:srgbClr val="000000"/>
                </a:solidFill>
                <a:latin typeface="+mj-lt"/>
              </a:rPr>
              <a:t> model</a:t>
            </a:r>
            <a:endParaRPr lang="en-US" sz="180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5004C6A-5478-4C7A-B139-F5867E2EE310}"/>
              </a:ext>
            </a:extLst>
          </p:cNvPr>
          <p:cNvSpPr txBox="1"/>
          <p:nvPr/>
        </p:nvSpPr>
        <p:spPr>
          <a:xfrm>
            <a:off x="6450136" y="4908301"/>
            <a:ext cx="2122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 err="1">
                <a:solidFill>
                  <a:srgbClr val="000000"/>
                </a:solidFill>
                <a:latin typeface="+mj-lt"/>
              </a:rPr>
              <a:t>Differential</a:t>
            </a:r>
            <a:r>
              <a:rPr lang="it-IT" sz="1800" dirty="0">
                <a:solidFill>
                  <a:srgbClr val="000000"/>
                </a:solidFill>
                <a:latin typeface="+mj-lt"/>
              </a:rPr>
              <a:t> Drive input </a:t>
            </a:r>
            <a:r>
              <a:rPr lang="it-IT" sz="1800" dirty="0" err="1">
                <a:solidFill>
                  <a:srgbClr val="000000"/>
                </a:solidFill>
                <a:latin typeface="+mj-lt"/>
              </a:rPr>
              <a:t>transformation</a:t>
            </a:r>
            <a:endParaRPr lang="en-US" sz="180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53312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093310-CF6F-45A4-AC1F-A0FC6E736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Mecanum</a:t>
            </a:r>
            <a:r>
              <a:rPr lang="it-IT" dirty="0"/>
              <a:t> </a:t>
            </a:r>
            <a:r>
              <a:rPr lang="it-IT" dirty="0" err="1"/>
              <a:t>wheel</a:t>
            </a:r>
            <a:r>
              <a:rPr lang="it-IT" dirty="0"/>
              <a:t> robot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7BEFBB6-49E3-44F0-A76B-869891A63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6013" y="1340768"/>
            <a:ext cx="3744019" cy="2376264"/>
          </a:xfrm>
        </p:spPr>
        <p:txBody>
          <a:bodyPr/>
          <a:lstStyle/>
          <a:p>
            <a:r>
              <a:rPr lang="it-IT" dirty="0"/>
              <a:t>Pro</a:t>
            </a:r>
          </a:p>
          <a:p>
            <a:pPr lvl="1"/>
            <a:r>
              <a:rPr lang="en-US" dirty="0"/>
              <a:t>Omni-directionality</a:t>
            </a:r>
          </a:p>
          <a:p>
            <a:pPr lvl="1"/>
            <a:r>
              <a:rPr lang="en-US" dirty="0"/>
              <a:t>Good controllability</a:t>
            </a:r>
          </a:p>
          <a:p>
            <a:pPr lvl="1"/>
            <a:r>
              <a:rPr lang="en-US" dirty="0"/>
              <a:t>Good stability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Bad traction on rough terrain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6C1492-1064-43A9-801C-D6922BB9E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06/01/2021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7165E2C-DF17-4454-A653-93525D564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1AAB36-FAD8-4C9F-BE1B-A5AA06DC0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9</a:t>
            </a:fld>
            <a:endParaRPr lang="it-IT" altLang="en-US" dirty="0"/>
          </a:p>
        </p:txBody>
      </p:sp>
      <p:grpSp>
        <p:nvGrpSpPr>
          <p:cNvPr id="20" name="Gruppo 19">
            <a:extLst>
              <a:ext uri="{FF2B5EF4-FFF2-40B4-BE49-F238E27FC236}">
                <a16:creationId xmlns:a16="http://schemas.microsoft.com/office/drawing/2014/main" id="{F6EF1A6C-CBC9-4B82-A257-8C9A9BD40C71}"/>
              </a:ext>
            </a:extLst>
          </p:cNvPr>
          <p:cNvGrpSpPr/>
          <p:nvPr/>
        </p:nvGrpSpPr>
        <p:grpSpPr>
          <a:xfrm>
            <a:off x="6257274" y="2296905"/>
            <a:ext cx="2200926" cy="2771587"/>
            <a:chOff x="6350584" y="2038356"/>
            <a:chExt cx="1993670" cy="2495698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01DE0F28-4DD4-4C97-8BF0-6E1CBA90A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0584" y="2038356"/>
              <a:ext cx="1993670" cy="1667266"/>
            </a:xfrm>
            <a:prstGeom prst="rect">
              <a:avLst/>
            </a:prstGeom>
          </p:spPr>
        </p:pic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CDBEE1C6-74E6-482E-A56C-A944C36E5087}"/>
                </a:ext>
              </a:extLst>
            </p:cNvPr>
            <p:cNvSpPr txBox="1"/>
            <p:nvPr/>
          </p:nvSpPr>
          <p:spPr>
            <a:xfrm>
              <a:off x="6432224" y="3887723"/>
              <a:ext cx="18435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800" dirty="0" err="1">
                  <a:solidFill>
                    <a:srgbClr val="000000"/>
                  </a:solidFill>
                  <a:latin typeface="+mj-lt"/>
                </a:rPr>
                <a:t>Mecanum</a:t>
              </a:r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 </a:t>
              </a:r>
              <a:r>
                <a:rPr lang="it-IT" sz="1800" dirty="0" err="1">
                  <a:solidFill>
                    <a:srgbClr val="000000"/>
                  </a:solidFill>
                  <a:latin typeface="+mj-lt"/>
                </a:rPr>
                <a:t>wheels</a:t>
              </a:r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 robot</a:t>
              </a:r>
              <a:endParaRPr lang="en-US" sz="1800" dirty="0">
                <a:solidFill>
                  <a:srgbClr val="000000"/>
                </a:solidFill>
                <a:latin typeface="+mj-lt"/>
              </a:endParaRPr>
            </a:p>
          </p:txBody>
        </p:sp>
      </p:grp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39C295E9-1BD3-43DA-9A99-1EE6EC3C9B7A}"/>
              </a:ext>
            </a:extLst>
          </p:cNvPr>
          <p:cNvGrpSpPr/>
          <p:nvPr/>
        </p:nvGrpSpPr>
        <p:grpSpPr>
          <a:xfrm>
            <a:off x="562384" y="3789041"/>
            <a:ext cx="4851275" cy="1664897"/>
            <a:chOff x="989509" y="4267200"/>
            <a:chExt cx="4509591" cy="1421313"/>
          </a:xfrm>
        </p:grpSpPr>
        <p:pic>
          <p:nvPicPr>
            <p:cNvPr id="22" name="Immagine 21" descr="Immagine che contiene testo, orologio&#10;&#10;Descrizione generata automaticamente">
              <a:extLst>
                <a:ext uri="{FF2B5EF4-FFF2-40B4-BE49-F238E27FC236}">
                  <a16:creationId xmlns:a16="http://schemas.microsoft.com/office/drawing/2014/main" id="{28145196-2AA8-4C69-A1A2-1EC0F5AEA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4900" y="4267200"/>
              <a:ext cx="4394200" cy="1168400"/>
            </a:xfrm>
            <a:prstGeom prst="rect">
              <a:avLst/>
            </a:prstGeom>
          </p:spPr>
        </p:pic>
        <p:sp>
          <p:nvSpPr>
            <p:cNvPr id="23" name="CasellaDiTesto 22">
              <a:extLst>
                <a:ext uri="{FF2B5EF4-FFF2-40B4-BE49-F238E27FC236}">
                  <a16:creationId xmlns:a16="http://schemas.microsoft.com/office/drawing/2014/main" id="{69E7E93C-DAEF-43FB-BA55-66A4A25E1DDB}"/>
                </a:ext>
              </a:extLst>
            </p:cNvPr>
            <p:cNvSpPr txBox="1"/>
            <p:nvPr/>
          </p:nvSpPr>
          <p:spPr>
            <a:xfrm>
              <a:off x="989509" y="5373216"/>
              <a:ext cx="4446587" cy="3152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800" dirty="0" err="1">
                  <a:solidFill>
                    <a:srgbClr val="000000"/>
                  </a:solidFill>
                  <a:latin typeface="+mj-lt"/>
                </a:rPr>
                <a:t>Mecanum</a:t>
              </a:r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 </a:t>
              </a:r>
              <a:r>
                <a:rPr lang="it-IT" sz="1800" dirty="0" err="1">
                  <a:solidFill>
                    <a:srgbClr val="000000"/>
                  </a:solidFill>
                  <a:latin typeface="+mj-lt"/>
                </a:rPr>
                <a:t>wheel</a:t>
              </a:r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 robot </a:t>
              </a:r>
              <a:r>
                <a:rPr lang="it-IT" sz="1800" dirty="0" err="1">
                  <a:solidFill>
                    <a:srgbClr val="000000"/>
                  </a:solidFill>
                  <a:latin typeface="+mj-lt"/>
                </a:rPr>
                <a:t>kinematic</a:t>
              </a:r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 model</a:t>
              </a:r>
              <a:endParaRPr lang="en-US" sz="1800" dirty="0">
                <a:solidFill>
                  <a:srgbClr val="000000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4054972"/>
      </p:ext>
    </p:extLst>
  </p:cSld>
  <p:clrMapOvr>
    <a:masterClrMapping/>
  </p:clrMapOvr>
</p:sld>
</file>

<file path=ppt/theme/theme1.xml><?xml version="1.0" encoding="utf-8"?>
<a:theme xmlns:a="http://schemas.openxmlformats.org/drawingml/2006/main" name="la sapienza">
  <a:themeElements>
    <a:clrScheme name="">
      <a:dk1>
        <a:srgbClr val="822433"/>
      </a:dk1>
      <a:lt1>
        <a:srgbClr val="FFFFFF"/>
      </a:lt1>
      <a:dk2>
        <a:srgbClr val="822433"/>
      </a:dk2>
      <a:lt2>
        <a:srgbClr val="808080"/>
      </a:lt2>
      <a:accent1>
        <a:srgbClr val="BBE0E3"/>
      </a:accent1>
      <a:accent2>
        <a:srgbClr val="FFFF00"/>
      </a:accent2>
      <a:accent3>
        <a:srgbClr val="FFFFFF"/>
      </a:accent3>
      <a:accent4>
        <a:srgbClr val="6E1D2A"/>
      </a:accent4>
      <a:accent5>
        <a:srgbClr val="DAEDEF"/>
      </a:accent5>
      <a:accent6>
        <a:srgbClr val="E7E700"/>
      </a:accent6>
      <a:hlink>
        <a:srgbClr val="0000FF"/>
      </a:hlink>
      <a:folHlink>
        <a:srgbClr val="FF0000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rgbClr val="000000">
                    <a:alpha val="74998"/>
                  </a:srgb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altLang="en-US" sz="9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rgbClr val="000000">
                    <a:alpha val="74998"/>
                  </a:srgb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altLang="en-US" sz="9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lnDef>
  </a:objectDefaults>
  <a:extraClrSchemeLst>
    <a:extraClrScheme>
      <a:clrScheme name="la sapienza 1">
        <a:dk1>
          <a:srgbClr val="000000"/>
        </a:dk1>
        <a:lt1>
          <a:srgbClr val="FFFFFF"/>
        </a:lt1>
        <a:dk2>
          <a:srgbClr val="FFFFFF"/>
        </a:dk2>
        <a:lt2>
          <a:srgbClr val="2D2015"/>
        </a:lt2>
        <a:accent1>
          <a:srgbClr val="7C7C7C"/>
        </a:accent1>
        <a:accent2>
          <a:srgbClr val="FFFF7E"/>
        </a:accent2>
        <a:accent3>
          <a:srgbClr val="FFFFFF"/>
        </a:accent3>
        <a:accent4>
          <a:srgbClr val="000000"/>
        </a:accent4>
        <a:accent5>
          <a:srgbClr val="BFBFBF"/>
        </a:accent5>
        <a:accent6>
          <a:srgbClr val="E7E772"/>
        </a:accent6>
        <a:hlink>
          <a:srgbClr val="066778"/>
        </a:hlink>
        <a:folHlink>
          <a:srgbClr val="83002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Sapienza-English" id="{6F239F95-3A46-466E-9767-7DDE6690AC41}" vid="{9109162D-1B22-45E2-B3F8-3E33660B6F18}"/>
    </a:ext>
  </a:extLst>
</a:theme>
</file>

<file path=ppt/theme/theme2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1057</Words>
  <Application>Microsoft Office PowerPoint</Application>
  <PresentationFormat>Presentazione su schermo (4:3)</PresentationFormat>
  <Paragraphs>284</Paragraphs>
  <Slides>25</Slides>
  <Notes>1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25</vt:i4>
      </vt:variant>
    </vt:vector>
  </HeadingPairs>
  <TitlesOfParts>
    <vt:vector size="29" baseType="lpstr">
      <vt:lpstr>Arial</vt:lpstr>
      <vt:lpstr>Cambria Math</vt:lpstr>
      <vt:lpstr>Times New Roman</vt:lpstr>
      <vt:lpstr>la sapienza</vt:lpstr>
      <vt:lpstr>Presentazione standard di PowerPoint</vt:lpstr>
      <vt:lpstr>Introduction</vt:lpstr>
      <vt:lpstr>Algorithm</vt:lpstr>
      <vt:lpstr>Greenhouse environment</vt:lpstr>
      <vt:lpstr>Mobile Platform</vt:lpstr>
      <vt:lpstr>Car-like robot</vt:lpstr>
      <vt:lpstr>Differential Drive robot</vt:lpstr>
      <vt:lpstr>Differential Drive robot</vt:lpstr>
      <vt:lpstr>Mecanum wheel robot</vt:lpstr>
      <vt:lpstr>Mecanum wheel robot</vt:lpstr>
      <vt:lpstr>Motion Planning</vt:lpstr>
      <vt:lpstr>6 DOF robotic arm</vt:lpstr>
      <vt:lpstr>Vision System</vt:lpstr>
      <vt:lpstr>Flower identification</vt:lpstr>
      <vt:lpstr>Flower localization</vt:lpstr>
      <vt:lpstr>Robotic arm control</vt:lpstr>
      <vt:lpstr>Trajectory generation</vt:lpstr>
      <vt:lpstr>Existing prototypes</vt:lpstr>
      <vt:lpstr>New prototypes – Mobile platform</vt:lpstr>
      <vt:lpstr>New prototypes – 6 DOF Manipulator arm </vt:lpstr>
      <vt:lpstr>Simulation</vt:lpstr>
      <vt:lpstr>Simulation</vt:lpstr>
      <vt:lpstr>Simulation</vt:lpstr>
      <vt:lpstr>Conclusion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federico</dc:creator>
  <cp:lastModifiedBy>federico</cp:lastModifiedBy>
  <cp:revision>28</cp:revision>
  <dcterms:created xsi:type="dcterms:W3CDTF">2020-12-27T09:50:58Z</dcterms:created>
  <dcterms:modified xsi:type="dcterms:W3CDTF">2021-01-06T10:12:07Z</dcterms:modified>
</cp:coreProperties>
</file>

<file path=docProps/thumbnail.jpeg>
</file>